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3.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comment1.xml" ContentType="application/vnd.openxmlformats-officedocument.presentationml.comment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2" r:id="rId5"/>
    <p:sldMasterId id="2147484231" r:id="rId6"/>
    <p:sldMasterId id="2147484249" r:id="rId7"/>
  </p:sldMasterIdLst>
  <p:notesMasterIdLst>
    <p:notesMasterId r:id="rId38"/>
  </p:notesMasterIdLst>
  <p:handoutMasterIdLst>
    <p:handoutMasterId r:id="rId39"/>
  </p:handoutMasterIdLst>
  <p:sldIdLst>
    <p:sldId id="1308" r:id="rId8"/>
    <p:sldId id="1314" r:id="rId9"/>
    <p:sldId id="1315" r:id="rId10"/>
    <p:sldId id="1316" r:id="rId11"/>
    <p:sldId id="1317" r:id="rId12"/>
    <p:sldId id="1318" r:id="rId13"/>
    <p:sldId id="1319" r:id="rId14"/>
    <p:sldId id="1320" r:id="rId15"/>
    <p:sldId id="1339" r:id="rId16"/>
    <p:sldId id="1337" r:id="rId17"/>
    <p:sldId id="1338" r:id="rId18"/>
    <p:sldId id="1324" r:id="rId19"/>
    <p:sldId id="1325" r:id="rId20"/>
    <p:sldId id="1326" r:id="rId21"/>
    <p:sldId id="1340" r:id="rId22"/>
    <p:sldId id="1341" r:id="rId23"/>
    <p:sldId id="1342" r:id="rId24"/>
    <p:sldId id="1343" r:id="rId25"/>
    <p:sldId id="1344" r:id="rId26"/>
    <p:sldId id="1345" r:id="rId27"/>
    <p:sldId id="1346" r:id="rId28"/>
    <p:sldId id="1347" r:id="rId29"/>
    <p:sldId id="1348" r:id="rId30"/>
    <p:sldId id="1349" r:id="rId31"/>
    <p:sldId id="1334" r:id="rId32"/>
    <p:sldId id="1350" r:id="rId33"/>
    <p:sldId id="1351" r:id="rId34"/>
    <p:sldId id="1352" r:id="rId35"/>
    <p:sldId id="1353" r:id="rId36"/>
    <p:sldId id="1336" r:id="rId3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14"/>
            <p14:sldId id="1315"/>
            <p14:sldId id="1316"/>
            <p14:sldId id="1317"/>
            <p14:sldId id="1318"/>
            <p14:sldId id="1319"/>
            <p14:sldId id="1320"/>
            <p14:sldId id="1339"/>
            <p14:sldId id="1337"/>
            <p14:sldId id="1338"/>
            <p14:sldId id="1324"/>
            <p14:sldId id="1325"/>
            <p14:sldId id="1326"/>
            <p14:sldId id="1340"/>
            <p14:sldId id="1341"/>
            <p14:sldId id="1342"/>
            <p14:sldId id="1343"/>
            <p14:sldId id="1344"/>
            <p14:sldId id="1345"/>
            <p14:sldId id="1346"/>
            <p14:sldId id="1347"/>
            <p14:sldId id="1348"/>
            <p14:sldId id="1349"/>
            <p14:sldId id="1334"/>
            <p14:sldId id="1350"/>
            <p14:sldId id="1351"/>
            <p14:sldId id="1352"/>
            <p14:sldId id="1353"/>
            <p14:sldId id="133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 id="4" name="David Ortinau" initials="DO" lastIdx="1"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252"/>
    <a:srgbClr val="FFFFFF"/>
    <a:srgbClr val="0078D7"/>
    <a:srgbClr val="B4009E"/>
    <a:srgbClr val="E3008C"/>
    <a:srgbClr val="107C10"/>
    <a:srgbClr val="004B50"/>
    <a:srgbClr val="D83B01"/>
    <a:srgbClr val="5C005C"/>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9" autoAdjust="0"/>
    <p:restoredTop sz="87883" autoAdjust="0"/>
  </p:normalViewPr>
  <p:slideViewPr>
    <p:cSldViewPr>
      <p:cViewPr varScale="1">
        <p:scale>
          <a:sx n="88" d="100"/>
          <a:sy n="88" d="100"/>
        </p:scale>
        <p:origin x="132" y="108"/>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4" dt="2017-05-09T11:54:27.981" idx="1">
    <p:pos x="7662" y="186"/>
    <p:text>Jason, please help fill out this slide and the next with some good talking points and an example. Can be reiterated during the demo to follow.</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5/26/2017 2:21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5/26/2017 2:21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5/26/2017 2:21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728957D-68AA-4785-BBC8-8579B952D17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2028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196BB360-4395-422C-A729-CB974B278917}"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5/26/2017 2:22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4005222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547710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3540875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22402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you believe it?</a:t>
            </a:r>
            <a:r>
              <a:rPr lang="en-US" baseline="0" dirty="0"/>
              <a:t> It has been 1 year since Xamarin.Forms was opened sourced! And what a year!</a:t>
            </a: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5/26/2017 2:26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57719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We have created a full public roadmap and crafting it with your help.</a:t>
            </a:r>
          </a:p>
          <a:p>
            <a:r>
              <a:rPr lang="en-US" dirty="0"/>
              <a:t>Tons of merged PRs and tons of contributors! We lov</a:t>
            </a:r>
            <a:r>
              <a:rPr lang="en-US" baseline="0" dirty="0"/>
              <a:t>e it!</a:t>
            </a:r>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5/26/2017 2:26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16</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68461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We have also added a plethora of amazing new features!</a:t>
            </a:r>
          </a:p>
        </p:txBody>
      </p:sp>
      <p:sp>
        <p:nvSpPr>
          <p:cNvPr id="4" name="Date Placeholder 3"/>
          <p:cNvSpPr>
            <a:spLocks noGrp="1"/>
          </p:cNvSpPr>
          <p:nvPr>
            <p:ph type="dt" idx="10"/>
          </p:nvPr>
        </p:nvSpPr>
        <p:spPr>
          <a:xfrm>
            <a:off x="3884613" y="0"/>
            <a:ext cx="2971800" cy="457200"/>
          </a:xfrm>
          <a:prstGeom prst="rect">
            <a:avLst/>
          </a:prstGeom>
        </p:spPr>
        <p:txBody>
          <a:bodyPr/>
          <a:lstStyle/>
          <a:p>
            <a:fld id="{C45503C0-1E6D-480B-811F-3C6DC79BEAC3}" type="datetime8">
              <a:rPr lang="en-US" smtClean="0"/>
              <a:t>5/26/2017 2:26 PM</a:t>
            </a:fld>
            <a:endParaRPr lang="en-US" dirty="0"/>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17</a:t>
            </a:fld>
            <a:endParaRPr lang="en-US" dirty="0"/>
          </a:p>
        </p:txBody>
      </p:sp>
      <p:sp>
        <p:nvSpPr>
          <p:cNvPr id="9" name="Header Placeholder 8"/>
          <p:cNvSpPr>
            <a:spLocks noGrp="1"/>
          </p:cNvSpPr>
          <p:nvPr>
            <p:ph type="hdr" sz="quarter" idx="14"/>
          </p:nvPr>
        </p:nvSpPr>
        <p:spPr/>
        <p:txBody>
          <a:bodyPr/>
          <a:lstStyle/>
          <a:p>
            <a:endParaRPr lang="en-US" dirty="0"/>
          </a:p>
        </p:txBody>
      </p:sp>
      <p:sp>
        <p:nvSpPr>
          <p:cNvPr id="5" name="Footer Placeholder 4"/>
          <p:cNvSpPr>
            <a:spLocks noGrp="1"/>
          </p:cNvSpPr>
          <p:nvPr>
            <p:ph type="ftr" sz="quarter" idx="15"/>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43135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5/26/2017 2:26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6875149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horizon of</a:t>
            </a:r>
            <a:r>
              <a:rPr lang="en-US" baseline="0" dirty="0"/>
              <a:t> course is 3.0! With great new features</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AD3C5518-CCF0-420D-9C41-3B9D16BCC534}"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5/26/2017 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8" name="Footer Placeholder 7"/>
          <p:cNvSpPr>
            <a:spLocks noGrp="1"/>
          </p:cNvSpPr>
          <p:nvPr>
            <p:ph type="ftr" sz="quarter" idx="14"/>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4805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50219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dirty="0"/>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5/26/2017 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1236794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Xamarin.Forms embedding is the future!</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5/26/2017 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897464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Ask audience if they know what flexbox is</a:t>
            </a:r>
          </a:p>
          <a:p>
            <a:r>
              <a:rPr lang="en-US" dirty="0"/>
              <a:t>Ask audience if they LIKE flexbox</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5/26/2017 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884920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Date Placeholder 9"/>
          <p:cNvSpPr>
            <a:spLocks noGrp="1"/>
          </p:cNvSpPr>
          <p:nvPr>
            <p:ph type="dt"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02FB3223-A512-4BE5-9750-C993D74C62B6}"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5/26/2017 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5" name="Header Placeholder 4"/>
          <p:cNvSpPr>
            <a:spLocks noGrp="1"/>
          </p:cNvSpPr>
          <p:nvPr>
            <p:ph type="hdr" sz="quarter" idx="15"/>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7" name="Footer Placeholder 6"/>
          <p:cNvSpPr>
            <a:spLocks noGrp="1"/>
          </p:cNvSpPr>
          <p:nvPr>
            <p:ph type="ftr" sz="quarter" idx="16"/>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373296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dirty="0"/>
              <a:t>At the end of talking through this, I’ll do a quick intro of Jason and call him up to demo.</a:t>
            </a:r>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C45503C0-1E6D-480B-811F-3C6DC79BEAC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5/26/2017 2:27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8B263312-38AA-4E1E-B2B5-0F8F122B24FE}"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9" name="Header Placeholder 8"/>
          <p:cNvSpPr>
            <a:spLocks noGrp="1"/>
          </p:cNvSpPr>
          <p:nvPr>
            <p:ph type="hdr" sz="quarter" idx="14"/>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5"/>
          </p:nvPr>
        </p:nvSpPr>
        <p:spPr/>
        <p:txBody>
          <a:bodyPr/>
          <a:lstStyle/>
          <a:p>
            <a:pPr marL="398463"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0" cap="none" spc="0" normalizeH="0" baseline="0" noProof="0" dirty="0">
              <a:ln>
                <a:noFill/>
              </a:ln>
              <a:gradFill>
                <a:gsLst>
                  <a:gs pos="0">
                    <a:schemeClr val="tx1"/>
                  </a:gs>
                  <a:gs pos="100000">
                    <a:schemeClr val="tx1"/>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09863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4050532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5A2D088-BDBD-41A5-ADCE-5C6A4DC0805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5/26/2017 2:27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09983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want to get started you may not want to</a:t>
            </a:r>
            <a:r>
              <a:rPr lang="en-US" baseline="0" dirty="0"/>
              <a:t> worry about emulators, </a:t>
            </a:r>
            <a:r>
              <a:rPr lang="en-US" baseline="0" dirty="0" err="1"/>
              <a:t>sdks</a:t>
            </a:r>
            <a:r>
              <a:rPr lang="en-US" baseline="0" dirty="0"/>
              <a:t>, and all the other over head of getting an app running. This is where the new Xamarin Live Player comes in, enabling you to continuously deploy, debug, and real time code your iOS and Android apps.</a:t>
            </a:r>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5/26/2017 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6436814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you do is create your code base, pair your device, and run your</a:t>
            </a:r>
            <a:r>
              <a:rPr lang="en-US" baseline="0" dirty="0"/>
              <a:t> app! That is it from with VS Mac or VS 2017. Here is what it looks like in action.</a:t>
            </a:r>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5/26/2017 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5508953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that you can debug</a:t>
            </a:r>
            <a:r>
              <a:rPr lang="en-US" baseline="0" dirty="0"/>
              <a:t> your app or “live run current view” and modify and update your UI in real time. </a:t>
            </a:r>
            <a:endParaRPr lang="en-US" dirty="0"/>
          </a:p>
        </p:txBody>
      </p:sp>
      <p:sp>
        <p:nvSpPr>
          <p:cNvPr id="4" name="Header Placeholder 3"/>
          <p:cNvSpPr>
            <a:spLocks noGrp="1"/>
          </p:cNvSpPr>
          <p:nvPr>
            <p:ph type="hdr" sz="quarter" idx="10"/>
          </p:nvPr>
        </p:nvSpPr>
        <p:spPr/>
        <p:txBody>
          <a:bodyPr/>
          <a:lstStyle/>
          <a:p>
            <a:r>
              <a:rPr lang="en-US"/>
              <a:t>Microsoft Build 2017</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5/26/2017 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621328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36961466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53855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887519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5</a:t>
            </a:fld>
            <a:endParaRPr lang="en-US"/>
          </a:p>
        </p:txBody>
      </p:sp>
    </p:spTree>
    <p:extLst>
      <p:ext uri="{BB962C8B-B14F-4D97-AF65-F5344CB8AC3E}">
        <p14:creationId xmlns:p14="http://schemas.microsoft.com/office/powerpoint/2010/main" val="1879418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page</a:t>
            </a:r>
            <a:r>
              <a:rPr lang="en-US" baseline="0" dirty="0"/>
              <a:t> are layouts</a:t>
            </a:r>
          </a:p>
          <a:p>
            <a:r>
              <a:rPr lang="en-US" baseline="0" dirty="0"/>
              <a:t>A lot of options from something simple like a stack panel to complex and powerful grids</a:t>
            </a:r>
          </a:p>
          <a:p>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6</a:t>
            </a:fld>
            <a:endParaRPr lang="en-US"/>
          </a:p>
        </p:txBody>
      </p:sp>
    </p:spTree>
    <p:extLst>
      <p:ext uri="{BB962C8B-B14F-4D97-AF65-F5344CB8AC3E}">
        <p14:creationId xmlns:p14="http://schemas.microsoft.com/office/powerpoint/2010/main" val="1280347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more than 40 controls, layouts, and pages to mix and match from.</a:t>
            </a:r>
          </a:p>
          <a:p>
            <a:r>
              <a:rPr lang="en-US" dirty="0"/>
              <a:t>These are all of the controls you have out of the box, you can</a:t>
            </a:r>
            <a:r>
              <a:rPr lang="en-US" baseline="0" dirty="0"/>
              <a:t> of course create your own.</a:t>
            </a:r>
          </a:p>
          <a:p>
            <a:r>
              <a:rPr lang="en-US" baseline="0" dirty="0"/>
              <a:t>What is unique is you get the native control and have access to it.</a:t>
            </a:r>
          </a:p>
          <a:p>
            <a:r>
              <a:rPr lang="en-US" baseline="0" dirty="0"/>
              <a:t>Consider an Entry Field</a:t>
            </a:r>
          </a:p>
          <a:p>
            <a:r>
              <a:rPr lang="en-US" baseline="0" dirty="0"/>
              <a:t>On iOS it is mapped to </a:t>
            </a:r>
            <a:r>
              <a:rPr lang="en-US" baseline="0" dirty="0" err="1"/>
              <a:t>UITextField</a:t>
            </a:r>
            <a:endParaRPr lang="en-US" baseline="0" dirty="0"/>
          </a:p>
          <a:p>
            <a:r>
              <a:rPr lang="en-US" baseline="0" dirty="0"/>
              <a:t>Android it is </a:t>
            </a:r>
            <a:r>
              <a:rPr lang="en-US" baseline="0" dirty="0" err="1"/>
              <a:t>EditText</a:t>
            </a:r>
            <a:endParaRPr lang="en-US" baseline="0" dirty="0"/>
          </a:p>
          <a:p>
            <a:r>
              <a:rPr lang="en-US" baseline="0" dirty="0"/>
              <a:t>Windows </a:t>
            </a:r>
            <a:r>
              <a:rPr lang="en-US" baseline="0" dirty="0" err="1"/>
              <a:t>Phoen</a:t>
            </a:r>
            <a:r>
              <a:rPr lang="en-US" baseline="0" dirty="0"/>
              <a:t> it is a </a:t>
            </a:r>
            <a:r>
              <a:rPr lang="en-US" baseline="0" dirty="0" err="1"/>
              <a:t>TextBox</a:t>
            </a:r>
            <a:endParaRPr lang="en-US" dirty="0"/>
          </a:p>
        </p:txBody>
      </p:sp>
      <p:sp>
        <p:nvSpPr>
          <p:cNvPr id="4" name="Slide Number Placeholder 3"/>
          <p:cNvSpPr>
            <a:spLocks noGrp="1"/>
          </p:cNvSpPr>
          <p:nvPr>
            <p:ph type="sldNum" sz="quarter" idx="10"/>
          </p:nvPr>
        </p:nvSpPr>
        <p:spPr/>
        <p:txBody>
          <a:bodyPr/>
          <a:lstStyle/>
          <a:p>
            <a:fld id="{9A022845-941E-7C42-8070-12AD873FCE1E}" type="slidenum">
              <a:rPr lang="en-US" smtClean="0"/>
              <a:t>7</a:t>
            </a:fld>
            <a:endParaRPr lang="en-US"/>
          </a:p>
        </p:txBody>
      </p:sp>
    </p:spTree>
    <p:extLst>
      <p:ext uri="{BB962C8B-B14F-4D97-AF65-F5344CB8AC3E}">
        <p14:creationId xmlns:p14="http://schemas.microsoft.com/office/powerpoint/2010/main" val="1262619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23524432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4335298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14641580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45217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617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65332"/>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88" indent="-24125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32" indent="-342834">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91" rtl="0" eaLnBrk="1" latinLnBrk="0" hangingPunct="1">
              <a:spcBef>
                <a:spcPct val="20000"/>
              </a:spcBef>
              <a:spcAft>
                <a:spcPts val="816"/>
              </a:spcAft>
              <a:buFont typeface="Arial" pitchFamily="34" charset="0"/>
              <a:buNone/>
            </a:pPr>
            <a:r>
              <a:rPr lang="en-US"/>
              <a:t>Click to edit Master text styles</a:t>
            </a:r>
          </a:p>
          <a:p>
            <a:pPr marL="0" lvl="1" indent="0" algn="l" defTabSz="913991" rtl="0" eaLnBrk="1" latinLnBrk="0" hangingPunct="1">
              <a:spcBef>
                <a:spcPct val="20000"/>
              </a:spcBef>
              <a:spcAft>
                <a:spcPts val="816"/>
              </a:spcAft>
              <a:buFont typeface="Arial" pitchFamily="34" charset="0"/>
              <a:buNone/>
            </a:pPr>
            <a:r>
              <a:rPr lang="en-US"/>
              <a:t>Second level</a:t>
            </a:r>
          </a:p>
          <a:p>
            <a:pPr marL="0" lvl="2" indent="0" algn="l" defTabSz="913991"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123753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44342390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668463"/>
            <a:ext cx="11887199" cy="5029200"/>
          </a:xfrm>
        </p:spPr>
        <p:txBody>
          <a:bodyPr wrap="square">
            <a:noAutofit/>
          </a:bodyPr>
          <a:lstStyle>
            <a:lvl1pPr marL="0" indent="0">
              <a:buNone/>
              <a:defRPr/>
            </a:lvl1pPr>
            <a:lvl2pPr marL="342834" indent="0">
              <a:buNone/>
              <a:defRPr/>
            </a:lvl2pPr>
            <a:lvl3pPr marL="571390" indent="0">
              <a:buNone/>
              <a:defRPr sz="2400"/>
            </a:lvl3pPr>
            <a:lvl4pPr marL="799946" indent="0">
              <a:buNone/>
              <a:defRPr sz="2000"/>
            </a:lvl4pPr>
            <a:lvl5pPr marL="1028502" indent="0">
              <a:buNone/>
              <a:defRPr sz="2000"/>
            </a:lvl5pPr>
          </a:lstStyle>
          <a:p>
            <a:pPr lvl="0"/>
            <a:r>
              <a:rPr lang="en-US" dirty="0"/>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723315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1"/>
            <a:ext cx="12436475" cy="6995517"/>
          </a:xfrm>
          <a:prstGeom prst="rect">
            <a:avLst/>
          </a:prstGeom>
        </p:spPr>
      </p:pic>
      <p:sp>
        <p:nvSpPr>
          <p:cNvPr id="2" name="Rectangle 1"/>
          <p:cNvSpPr/>
          <p:nvPr userDrawn="1"/>
        </p:nvSpPr>
        <p:spPr bwMode="auto">
          <a:xfrm>
            <a:off x="274638" y="3040063"/>
            <a:ext cx="6400800" cy="3481225"/>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3040063"/>
            <a:ext cx="6400736"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4868863"/>
            <a:ext cx="6402388" cy="1645926"/>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grpSp>
        <p:nvGrpSpPr>
          <p:cNvPr id="7" name="Group 6"/>
          <p:cNvGrpSpPr>
            <a:grpSpLocks noChangeAspect="1"/>
          </p:cNvGrpSpPr>
          <p:nvPr userDrawn="1"/>
        </p:nvGrpSpPr>
        <p:grpSpPr bwMode="gray">
          <a:xfrm>
            <a:off x="457518" y="468553"/>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34565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28800"/>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grpSp>
        <p:nvGrpSpPr>
          <p:cNvPr id="6" name="Group 5"/>
          <p:cNvGrpSpPr>
            <a:grpSpLocks noChangeAspect="1"/>
          </p:cNvGrpSpPr>
          <p:nvPr userDrawn="1"/>
        </p:nvGrpSpPr>
        <p:grpSpPr bwMode="gray">
          <a:xfrm>
            <a:off x="457518" y="6154121"/>
            <a:ext cx="1681413" cy="360979"/>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289370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440949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121948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6115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5765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95487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06153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89725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6279910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093671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2910494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4389739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94082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453034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13376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24131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38897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479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8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293725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11452611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8025148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49275" y="292082"/>
            <a:ext cx="11887200" cy="946413"/>
          </a:xfrm>
          <a:prstGeom prst="rect">
            <a:avLst/>
          </a:prstGeom>
        </p:spPr>
        <p:txBody>
          <a:bodyPr>
            <a:normAutofit/>
          </a:bodyPr>
          <a:lstStyle>
            <a:lvl1pPr algn="l">
              <a:defRPr sz="4896"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83678220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8771" y="1912628"/>
            <a:ext cx="6417221" cy="2671355"/>
          </a:xfrm>
          <a:ln w="12700">
            <a:miter lim="400000"/>
          </a:ln>
        </p:spPr>
        <p:txBody>
          <a:bodyPr lIns="0" tIns="0" rIns="0" bIns="0" anchor="ctr">
            <a:normAutofit/>
          </a:bodyPr>
          <a:lstStyle>
            <a:lvl1pPr>
              <a:defRPr lang="en-US" sz="918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324430709"/>
      </p:ext>
    </p:extLst>
  </p:cSld>
  <p:clrMapOvr>
    <a:masterClrMapping/>
  </p:clrMapOvr>
  <p:extLst mod="1">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0897" y="51293"/>
            <a:ext cx="11477881" cy="1165754"/>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25330843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4924" y="2154393"/>
            <a:ext cx="7156938" cy="1819309"/>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a:t>Click to edit Master title style</a:t>
            </a:r>
            <a:endParaRPr lang="en-US" dirty="0"/>
          </a:p>
        </p:txBody>
      </p:sp>
      <p:sp>
        <p:nvSpPr>
          <p:cNvPr id="4" name="Text Placeholder 3"/>
          <p:cNvSpPr>
            <a:spLocks noGrp="1"/>
          </p:cNvSpPr>
          <p:nvPr>
            <p:ph type="body" sz="quarter" idx="10"/>
          </p:nvPr>
        </p:nvSpPr>
        <p:spPr>
          <a:xfrm>
            <a:off x="4754955" y="3489592"/>
            <a:ext cx="7156907" cy="1084799"/>
          </a:xfrm>
        </p:spPr>
        <p:txBody>
          <a:bodyPr>
            <a:noAutofit/>
          </a:bodyPr>
          <a:lstStyle>
            <a:lvl1pPr algn="l">
              <a:defRPr sz="3060" b="0" i="0">
                <a:solidFill>
                  <a:schemeClr val="bg1"/>
                </a:solidFill>
                <a:latin typeface="Segoe UI" charset="0"/>
                <a:ea typeface="Segoe UI" charset="0"/>
                <a:cs typeface="Segoe UI" charset="0"/>
              </a:defRPr>
            </a:lvl1pPr>
            <a:lvl2pPr algn="r">
              <a:defRPr sz="3060"/>
            </a:lvl2pPr>
            <a:lvl3pPr algn="r">
              <a:defRPr sz="3060"/>
            </a:lvl3pPr>
            <a:lvl4pPr algn="r">
              <a:defRPr sz="3060"/>
            </a:lvl4pPr>
            <a:lvl5pPr algn="r">
              <a:defRPr sz="3060"/>
            </a:lvl5pPr>
          </a:lstStyle>
          <a:p>
            <a:pPr lvl="0"/>
            <a:r>
              <a:rPr lang="en-US"/>
              <a:t>Edit Master text styles</a:t>
            </a:r>
          </a:p>
        </p:txBody>
      </p:sp>
      <p:sp>
        <p:nvSpPr>
          <p:cNvPr id="7" name="Picture Placeholder 6"/>
          <p:cNvSpPr>
            <a:spLocks noGrp="1"/>
          </p:cNvSpPr>
          <p:nvPr>
            <p:ph type="pic" sz="quarter" idx="11" hasCustomPrompt="1"/>
          </p:nvPr>
        </p:nvSpPr>
        <p:spPr>
          <a:xfrm>
            <a:off x="0" y="-16654"/>
            <a:ext cx="4156401" cy="6914033"/>
          </a:xfrm>
        </p:spPr>
        <p:txBody>
          <a:bodyPr anchor="ctr">
            <a:normAutofit/>
          </a:bodyPr>
          <a:lstStyle>
            <a:lvl1pPr algn="ctr">
              <a:defRPr sz="2448"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8" name="Picture 7"/>
          <p:cNvPicPr>
            <a:picLocks noChangeAspect="1"/>
          </p:cNvPicPr>
          <p:nvPr userDrawn="1"/>
        </p:nvPicPr>
        <p:blipFill>
          <a:blip r:embed="rId2"/>
          <a:stretch>
            <a:fillRect/>
          </a:stretch>
        </p:blipFill>
        <p:spPr>
          <a:xfrm>
            <a:off x="4754924" y="5219425"/>
            <a:ext cx="1820248" cy="245303"/>
          </a:xfrm>
          <a:prstGeom prst="rect">
            <a:avLst/>
          </a:prstGeom>
        </p:spPr>
      </p:pic>
      <p:pic>
        <p:nvPicPr>
          <p:cNvPr id="9" name="Picture 8"/>
          <p:cNvPicPr>
            <a:picLocks noChangeAspect="1"/>
          </p:cNvPicPr>
          <p:nvPr userDrawn="1"/>
        </p:nvPicPr>
        <p:blipFill>
          <a:blip r:embed="rId3"/>
          <a:stretch>
            <a:fillRect/>
          </a:stretch>
        </p:blipFill>
        <p:spPr>
          <a:xfrm>
            <a:off x="0" y="6897379"/>
            <a:ext cx="12452021" cy="126649"/>
          </a:xfrm>
          <a:prstGeom prst="rect">
            <a:avLst/>
          </a:prstGeom>
        </p:spPr>
      </p:pic>
    </p:spTree>
    <p:extLst>
      <p:ext uri="{BB962C8B-B14F-4D97-AF65-F5344CB8AC3E}">
        <p14:creationId xmlns:p14="http://schemas.microsoft.com/office/powerpoint/2010/main" val="2642283156"/>
      </p:ext>
    </p:extLst>
  </p:cSld>
  <p:clrMapOvr>
    <a:masterClrMapping/>
  </p:clrMapOvr>
  <p:extLst mod="1">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Accent">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04" y="289"/>
            <a:ext cx="12434469" cy="6995073"/>
          </a:xfrm>
          <a:prstGeom prst="rect">
            <a:avLst/>
          </a:prstGeom>
        </p:spPr>
      </p:pic>
      <p:sp>
        <p:nvSpPr>
          <p:cNvPr id="4" name="Title 1"/>
          <p:cNvSpPr>
            <a:spLocks noGrp="1"/>
          </p:cNvSpPr>
          <p:nvPr>
            <p:ph type="title"/>
          </p:nvPr>
        </p:nvSpPr>
        <p:spPr>
          <a:xfrm>
            <a:off x="2497662" y="3169600"/>
            <a:ext cx="7434673" cy="602695"/>
          </a:xfrm>
        </p:spPr>
        <p:txBody>
          <a:bodyPr/>
          <a:lstStyle>
            <a:lvl1pPr algn="ctr">
              <a:defRPr sz="3672" b="1">
                <a:solidFill>
                  <a:schemeClr val="accent2"/>
                </a:solidFill>
              </a:defRPr>
            </a:lvl1pPr>
          </a:lstStyle>
          <a:p>
            <a:r>
              <a:rPr lang="en-US"/>
              <a:t>Click to edit Master title style</a:t>
            </a:r>
            <a:endParaRPr lang="en-US" dirty="0"/>
          </a:p>
        </p:txBody>
      </p:sp>
    </p:spTree>
    <p:extLst>
      <p:ext uri="{BB962C8B-B14F-4D97-AF65-F5344CB8AC3E}">
        <p14:creationId xmlns:p14="http://schemas.microsoft.com/office/powerpoint/2010/main" val="2418574057"/>
      </p:ext>
    </p:extLst>
  </p:cSld>
  <p:clrMapOvr>
    <a:masterClrMapping/>
  </p:clrMapOvr>
  <p:transition spd="slow">
    <p:push dir="u"/>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Title Slide w/o illustration Light">
    <p:bg>
      <p:bgPr>
        <a:solidFill>
          <a:srgbClr val="2B3951"/>
        </a:solidFill>
        <a:effectLst/>
      </p:bgPr>
    </p:bg>
    <p:spTree>
      <p:nvGrpSpPr>
        <p:cNvPr id="1" name=""/>
        <p:cNvGrpSpPr/>
        <p:nvPr/>
      </p:nvGrpSpPr>
      <p:grpSpPr>
        <a:xfrm>
          <a:off x="0" y="0"/>
          <a:ext cx="0" cy="0"/>
          <a:chOff x="0" y="0"/>
          <a:chExt cx="0" cy="0"/>
        </a:xfrm>
      </p:grpSpPr>
      <p:pic>
        <p:nvPicPr>
          <p:cNvPr id="2" name="Picture 1"/>
          <p:cNvPicPr>
            <a:picLocks/>
          </p:cNvPicPr>
          <p:nvPr userDrawn="1"/>
        </p:nvPicPr>
        <p:blipFill>
          <a:blip r:embed="rId2"/>
          <a:stretch>
            <a:fillRect/>
          </a:stretch>
        </p:blipFill>
        <p:spPr>
          <a:xfrm>
            <a:off x="2877489" y="3035624"/>
            <a:ext cx="6608432" cy="890636"/>
          </a:xfrm>
          <a:prstGeom prst="rect">
            <a:avLst/>
          </a:prstGeom>
        </p:spPr>
      </p:pic>
      <p:pic>
        <p:nvPicPr>
          <p:cNvPr id="4" name="Picture 3"/>
          <p:cNvPicPr>
            <a:picLocks noChangeAspect="1"/>
          </p:cNvPicPr>
          <p:nvPr userDrawn="1"/>
        </p:nvPicPr>
        <p:blipFill>
          <a:blip r:embed="rId3"/>
          <a:stretch>
            <a:fillRect/>
          </a:stretch>
        </p:blipFill>
        <p:spPr>
          <a:xfrm>
            <a:off x="0" y="6897379"/>
            <a:ext cx="12452021" cy="126649"/>
          </a:xfrm>
          <a:prstGeom prst="rect">
            <a:avLst/>
          </a:prstGeom>
        </p:spPr>
      </p:pic>
    </p:spTree>
    <p:extLst>
      <p:ext uri="{BB962C8B-B14F-4D97-AF65-F5344CB8AC3E}">
        <p14:creationId xmlns:p14="http://schemas.microsoft.com/office/powerpoint/2010/main" val="14031626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4924" y="2154393"/>
            <a:ext cx="7156938" cy="1819309"/>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754955" y="3489592"/>
            <a:ext cx="7156907" cy="1084799"/>
          </a:xfrm>
        </p:spPr>
        <p:txBody>
          <a:bodyPr>
            <a:noAutofit/>
          </a:bodyPr>
          <a:lstStyle>
            <a:lvl1pPr algn="l">
              <a:defRPr sz="3060" b="0" i="0">
                <a:solidFill>
                  <a:schemeClr val="bg1"/>
                </a:solidFill>
                <a:latin typeface="Segoe UI" charset="0"/>
                <a:ea typeface="Segoe UI" charset="0"/>
                <a:cs typeface="Segoe UI" charset="0"/>
              </a:defRPr>
            </a:lvl1pPr>
            <a:lvl2pPr algn="r">
              <a:defRPr sz="3060"/>
            </a:lvl2pPr>
            <a:lvl3pPr algn="r">
              <a:defRPr sz="3060"/>
            </a:lvl3pPr>
            <a:lvl4pPr algn="r">
              <a:defRPr sz="3060"/>
            </a:lvl4pPr>
            <a:lvl5pPr algn="r">
              <a:defRPr sz="306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654"/>
            <a:ext cx="4156401" cy="6914033"/>
          </a:xfrm>
        </p:spPr>
        <p:txBody>
          <a:bodyPr anchor="ctr">
            <a:normAutofit/>
          </a:bodyPr>
          <a:lstStyle>
            <a:lvl1pPr algn="ctr">
              <a:defRPr sz="2448"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9" name="Picture 8"/>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3431378622"/>
      </p:ext>
    </p:extLst>
  </p:cSld>
  <p:clrMapOvr>
    <a:masterClrMapping/>
  </p:clrMapOvr>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2_Speaker Intro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754924" y="2154393"/>
            <a:ext cx="7156938" cy="1819309"/>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Click to edit Master title style</a:t>
            </a:r>
          </a:p>
        </p:txBody>
      </p:sp>
      <p:sp>
        <p:nvSpPr>
          <p:cNvPr id="4" name="Text Placeholder 3"/>
          <p:cNvSpPr>
            <a:spLocks noGrp="1"/>
          </p:cNvSpPr>
          <p:nvPr>
            <p:ph type="body" sz="quarter" idx="10"/>
          </p:nvPr>
        </p:nvSpPr>
        <p:spPr>
          <a:xfrm>
            <a:off x="4754955" y="3489592"/>
            <a:ext cx="7156907" cy="1084799"/>
          </a:xfrm>
        </p:spPr>
        <p:txBody>
          <a:bodyPr>
            <a:noAutofit/>
          </a:bodyPr>
          <a:lstStyle>
            <a:lvl1pPr algn="l">
              <a:defRPr sz="3060" b="0" i="0">
                <a:solidFill>
                  <a:schemeClr val="bg1"/>
                </a:solidFill>
                <a:latin typeface="Segoe UI" charset="0"/>
                <a:ea typeface="Segoe UI" charset="0"/>
                <a:cs typeface="Segoe UI" charset="0"/>
              </a:defRPr>
            </a:lvl1pPr>
            <a:lvl2pPr algn="r">
              <a:defRPr sz="3060"/>
            </a:lvl2pPr>
            <a:lvl3pPr algn="r">
              <a:defRPr sz="3060"/>
            </a:lvl3pPr>
            <a:lvl4pPr algn="r">
              <a:defRPr sz="3060"/>
            </a:lvl4pPr>
            <a:lvl5pPr algn="r">
              <a:defRPr sz="3060"/>
            </a:lvl5pPr>
          </a:lstStyle>
          <a:p>
            <a:pPr lvl="0"/>
            <a:r>
              <a:rPr lang="en-US" dirty="0"/>
              <a:t>Click to edit Master text styles</a:t>
            </a:r>
          </a:p>
        </p:txBody>
      </p:sp>
      <p:sp>
        <p:nvSpPr>
          <p:cNvPr id="7" name="Picture Placeholder 6"/>
          <p:cNvSpPr>
            <a:spLocks noGrp="1"/>
          </p:cNvSpPr>
          <p:nvPr>
            <p:ph type="pic" sz="quarter" idx="11" hasCustomPrompt="1"/>
          </p:nvPr>
        </p:nvSpPr>
        <p:spPr>
          <a:xfrm>
            <a:off x="0" y="-16654"/>
            <a:ext cx="4156401" cy="6914033"/>
          </a:xfrm>
        </p:spPr>
        <p:txBody>
          <a:bodyPr anchor="ctr">
            <a:normAutofit/>
          </a:bodyPr>
          <a:lstStyle>
            <a:lvl1pPr algn="ctr">
              <a:defRPr sz="2448" baseline="0">
                <a:solidFill>
                  <a:schemeClr val="bg1"/>
                </a:solidFill>
              </a:defRPr>
            </a:lvl1pPr>
          </a:lstStyle>
          <a:p>
            <a:r>
              <a:rPr lang="en-US" dirty="0"/>
              <a:t>Drag photo here. Make sure</a:t>
            </a:r>
            <a:br>
              <a:rPr lang="en-US" dirty="0"/>
            </a:br>
            <a:r>
              <a:rPr lang="en-US" dirty="0"/>
              <a:t>it fills the space provided fully.</a:t>
            </a:r>
            <a:br>
              <a:rPr lang="en-US" dirty="0"/>
            </a:br>
            <a:r>
              <a:rPr lang="en-US" dirty="0"/>
              <a:t>Click photo and navigate to  “Picture Format” tab to adjust size and placement of image. See slide 18 for instructions</a:t>
            </a:r>
            <a:br>
              <a:rPr lang="en-US" dirty="0"/>
            </a:br>
            <a:r>
              <a:rPr lang="en-US" dirty="0"/>
              <a:t>on how to resize images</a:t>
            </a:r>
          </a:p>
        </p:txBody>
      </p:sp>
      <p:pic>
        <p:nvPicPr>
          <p:cNvPr id="9" name="Picture 8"/>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1007093723"/>
      </p:ext>
    </p:extLst>
  </p:cSld>
  <p:clrMapOvr>
    <a:masterClrMapping/>
  </p:clrMapOvr>
  <p:extLst mod="1">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Section Heading / Quote L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18771" y="1912628"/>
            <a:ext cx="6417221" cy="2671355"/>
          </a:xfrm>
          <a:ln w="12700">
            <a:miter lim="400000"/>
          </a:ln>
        </p:spPr>
        <p:txBody>
          <a:bodyPr lIns="0" tIns="0" rIns="0" bIns="0" anchor="ctr">
            <a:normAutofit/>
          </a:bodyPr>
          <a:lstStyle>
            <a:lvl1pPr>
              <a:defRPr lang="en-US" sz="9180" b="1" i="0">
                <a:solidFill>
                  <a:srgbClr val="1FAECE"/>
                </a:solidFill>
                <a:latin typeface="Segoe UI Semibold" charset="0"/>
                <a:ea typeface="Segoe UI Semibold" charset="0"/>
                <a:cs typeface="Segoe UI Semibold" charset="0"/>
              </a:defRPr>
            </a:lvl1pPr>
          </a:lstStyle>
          <a:p>
            <a:pPr lvl="0" algn="ctr"/>
            <a:r>
              <a:rPr lang="en-US" dirty="0"/>
              <a:t>Title Text</a:t>
            </a:r>
          </a:p>
        </p:txBody>
      </p:sp>
      <p:pic>
        <p:nvPicPr>
          <p:cNvPr id="5" name="Picture 4"/>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3666961940"/>
      </p:ext>
    </p:extLst>
  </p:cSld>
  <p:clrMapOvr>
    <a:masterClrMapping/>
  </p:clrMapOvr>
  <p:extLst mod="1">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2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0897" y="51293"/>
            <a:ext cx="11477881" cy="1165754"/>
          </a:xfrm>
          <a:ln w="12700">
            <a:miter lim="400000"/>
          </a:ln>
        </p:spPr>
        <p:txBody>
          <a:bodyPr lIns="0" tIns="0" rIns="0" bIns="0" anchor="ctr">
            <a:normAutofit/>
          </a:bodyPr>
          <a:lstStyle>
            <a:lvl1pPr>
              <a:defRPr lang="en-US" sz="4080" b="1" i="0">
                <a:solidFill>
                  <a:schemeClr val="bg1"/>
                </a:solidFill>
                <a:latin typeface="Segoe UI" charset="0"/>
                <a:ea typeface="Segoe UI" charset="0"/>
                <a:cs typeface="Segoe UI" charset="0"/>
              </a:defRPr>
            </a:lvl1pPr>
          </a:lstStyle>
          <a:p>
            <a:pPr lvl="0"/>
            <a:r>
              <a:rPr lang="en-US" dirty="0"/>
              <a:t>Title text</a:t>
            </a:r>
          </a:p>
        </p:txBody>
      </p:sp>
      <p:pic>
        <p:nvPicPr>
          <p:cNvPr id="5" name="Picture 4"/>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293316046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Title Only">
    <p:bg>
      <p:bgPr>
        <a:solidFill>
          <a:srgbClr val="2B3951"/>
        </a:solidFill>
        <a:effectLst/>
      </p:bgPr>
    </p:bg>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0897" y="51293"/>
            <a:ext cx="11477881" cy="1165754"/>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pic>
        <p:nvPicPr>
          <p:cNvPr id="4" name="Picture 3"/>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6806285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Lef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897" y="51293"/>
            <a:ext cx="5537340" cy="1165754"/>
          </a:xfrm>
          <a:ln w="12700">
            <a:miter lim="400000"/>
          </a:ln>
        </p:spPr>
        <p:txBody>
          <a:bodyPr vert="horz" lIns="0" tIns="0" rIns="0" bIns="0" rtlCol="0" anchor="ctr">
            <a:normAutofit/>
          </a:bodyPr>
          <a:lstStyle>
            <a:lvl1pPr>
              <a:defRPr lang="en-US"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80930" y="1404572"/>
            <a:ext cx="5537308" cy="4810026"/>
          </a:xfrm>
          <a:ln w="12700">
            <a:miter lim="400000"/>
          </a:ln>
        </p:spPr>
        <p:txBody>
          <a:bodyPr lIns="0" tIns="0" rIns="0" bIns="0">
            <a:normAutofit/>
          </a:bodyPr>
          <a:lstStyle>
            <a:lvl1pPr>
              <a:defRPr lang="en-US" sz="2754" b="0" i="0" dirty="0" smtClean="0">
                <a:solidFill>
                  <a:schemeClr val="bg1"/>
                </a:solidFill>
                <a:latin typeface="Segoe UI" charset="0"/>
                <a:ea typeface="Segoe UI" charset="0"/>
                <a:cs typeface="Segoe UI" charset="0"/>
              </a:defRPr>
            </a:lvl1pPr>
            <a:lvl2pPr>
              <a:defRPr lang="en-US" sz="2754" b="0" i="0" dirty="0" smtClean="0">
                <a:solidFill>
                  <a:schemeClr val="bg1"/>
                </a:solidFill>
                <a:latin typeface="Segoe UI" charset="0"/>
                <a:ea typeface="Segoe UI" charset="0"/>
                <a:cs typeface="Segoe UI" charset="0"/>
              </a:defRPr>
            </a:lvl2pPr>
            <a:lvl3pPr>
              <a:defRPr lang="en-US" sz="2754" b="0" i="0" dirty="0" smtClean="0">
                <a:solidFill>
                  <a:schemeClr val="bg1"/>
                </a:solidFill>
                <a:latin typeface="Segoe UI" charset="0"/>
                <a:ea typeface="Segoe UI" charset="0"/>
                <a:cs typeface="Segoe UI" charset="0"/>
              </a:defRPr>
            </a:lvl3pPr>
            <a:lvl4pPr>
              <a:defRPr lang="en-US" sz="2754" b="0" i="0" dirty="0" smtClean="0">
                <a:solidFill>
                  <a:schemeClr val="bg1"/>
                </a:solidFill>
                <a:latin typeface="Segoe UI" charset="0"/>
                <a:ea typeface="Segoe UI" charset="0"/>
                <a:cs typeface="Segoe UI" charset="0"/>
              </a:defRPr>
            </a:lvl4pPr>
            <a:lvl5pPr>
              <a:defRPr lang="en-US" sz="2754" b="0" i="0" dirty="0">
                <a:solidFill>
                  <a:schemeClr val="bg1"/>
                </a:solidFill>
                <a:latin typeface="Segoe UI" charset="0"/>
                <a:ea typeface="Segoe UI" charset="0"/>
                <a:cs typeface="Segoe UI" charset="0"/>
              </a:defRPr>
            </a:lvl5pPr>
          </a:lstStyle>
          <a:p>
            <a:pPr lvl="0">
              <a:lnSpc>
                <a:spcPct val="100000"/>
              </a:lnSpc>
            </a:pPr>
            <a:r>
              <a:rPr lang="en-US" dirty="0"/>
              <a:t>Click to edit Master text styles</a:t>
            </a:r>
          </a:p>
          <a:p>
            <a:pPr marL="291465" lvl="1" indent="-291465">
              <a:lnSpc>
                <a:spcPct val="100000"/>
              </a:lnSpc>
              <a:buFont typeface="Arial" charset="0"/>
              <a:buChar char="•"/>
            </a:pPr>
            <a:r>
              <a:rPr lang="en-US" dirty="0"/>
              <a:t>Second level</a:t>
            </a:r>
          </a:p>
          <a:p>
            <a:pPr marL="591026" lvl="2" indent="-310087">
              <a:lnSpc>
                <a:spcPct val="100000"/>
              </a:lnSpc>
              <a:buFont typeface=".AppleSystemUIFont" charset="0"/>
              <a:buChar char="–"/>
              <a:tabLst/>
            </a:pPr>
            <a:r>
              <a:rPr lang="en-US" dirty="0"/>
              <a:t>Third level</a:t>
            </a:r>
          </a:p>
          <a:p>
            <a:pPr marL="943213" lvl="3" indent="-323850">
              <a:lnSpc>
                <a:spcPct val="100000"/>
              </a:lnSpc>
              <a:buFont typeface="Arial" charset="0"/>
              <a:buChar char="•"/>
              <a:tabLst/>
            </a:pPr>
            <a:r>
              <a:rPr lang="en-US" dirty="0"/>
              <a:t>Fourth level</a:t>
            </a:r>
          </a:p>
          <a:p>
            <a:pPr marL="1267063" lvl="4" indent="-32385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3461190048"/>
      </p:ext>
    </p:extLst>
  </p:cSld>
  <p:clrMapOvr>
    <a:masterClrMapping/>
  </p:clrMapOvr>
  <p:extLst mod="1">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Title &amp; Bullets Light_Right">
    <p:bg>
      <p:bgPr>
        <a:solidFill>
          <a:srgbClr val="2B395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54931" y="51293"/>
            <a:ext cx="5537340" cy="1165754"/>
          </a:xfrm>
          <a:ln w="12700">
            <a:miter lim="400000"/>
          </a:ln>
        </p:spPr>
        <p:txBody>
          <a:bodyPr vert="horz" lIns="0" tIns="0" rIns="0" bIns="0" rtlCol="0" anchor="ctr">
            <a:normAutofit/>
          </a:bodyPr>
          <a:lstStyle>
            <a:lvl1pPr>
              <a:defRPr lang="en-US" b="1" dirty="0">
                <a:solidFill>
                  <a:schemeClr val="bg1"/>
                </a:solidFill>
              </a:defRPr>
            </a:lvl1pPr>
          </a:lstStyle>
          <a:p>
            <a:pPr lvl="0"/>
            <a:r>
              <a:rPr lang="en-US" dirty="0"/>
              <a:t>Title text</a:t>
            </a:r>
          </a:p>
        </p:txBody>
      </p:sp>
      <p:sp>
        <p:nvSpPr>
          <p:cNvPr id="7" name="Content Placeholder 6"/>
          <p:cNvSpPr>
            <a:spLocks noGrp="1"/>
          </p:cNvSpPr>
          <p:nvPr>
            <p:ph sz="quarter" idx="10"/>
          </p:nvPr>
        </p:nvSpPr>
        <p:spPr>
          <a:xfrm>
            <a:off x="6254963" y="1404572"/>
            <a:ext cx="5537308" cy="4810026"/>
          </a:xfrm>
          <a:ln w="12700">
            <a:miter lim="400000"/>
          </a:ln>
        </p:spPr>
        <p:txBody>
          <a:bodyPr vert="horz" lIns="0" tIns="0" rIns="0" bIns="0" rtlCol="0">
            <a:normAutofit/>
          </a:bodyPr>
          <a:lstStyle>
            <a:lvl1pPr>
              <a:defRPr lang="en-US" sz="2754" b="0" i="0" dirty="0" smtClean="0">
                <a:solidFill>
                  <a:schemeClr val="bg1"/>
                </a:solidFill>
                <a:latin typeface="Segoe UI" charset="0"/>
                <a:ea typeface="Segoe UI" charset="0"/>
                <a:cs typeface="Segoe UI" charset="0"/>
              </a:defRPr>
            </a:lvl1pPr>
            <a:lvl2pPr>
              <a:defRPr lang="en-US" sz="2754" b="0" i="0" dirty="0" smtClean="0">
                <a:solidFill>
                  <a:schemeClr val="bg1"/>
                </a:solidFill>
                <a:latin typeface="Segoe UI" charset="0"/>
                <a:ea typeface="Segoe UI" charset="0"/>
                <a:cs typeface="Segoe UI" charset="0"/>
              </a:defRPr>
            </a:lvl2pPr>
            <a:lvl3pPr>
              <a:defRPr lang="en-US" sz="2754" b="0" i="0" dirty="0" smtClean="0">
                <a:solidFill>
                  <a:schemeClr val="bg1"/>
                </a:solidFill>
                <a:latin typeface="Segoe UI" charset="0"/>
                <a:ea typeface="Segoe UI" charset="0"/>
                <a:cs typeface="Segoe UI" charset="0"/>
              </a:defRPr>
            </a:lvl3pPr>
            <a:lvl4pPr>
              <a:defRPr lang="en-US" sz="2754" b="0" i="0" dirty="0" smtClean="0">
                <a:solidFill>
                  <a:schemeClr val="bg1"/>
                </a:solidFill>
                <a:latin typeface="Segoe UI" charset="0"/>
                <a:ea typeface="Segoe UI" charset="0"/>
                <a:cs typeface="Segoe UI" charset="0"/>
              </a:defRPr>
            </a:lvl4pPr>
            <a:lvl5pPr>
              <a:defRPr lang="en-US" sz="2754" b="0" i="0" dirty="0">
                <a:solidFill>
                  <a:schemeClr val="bg1"/>
                </a:solidFill>
                <a:latin typeface="Segoe UI" charset="0"/>
                <a:ea typeface="Segoe UI" charset="0"/>
                <a:cs typeface="Segoe UI" charset="0"/>
              </a:defRPr>
            </a:lvl5pPr>
          </a:lstStyle>
          <a:p>
            <a:pPr lvl="0"/>
            <a:r>
              <a:rPr lang="en-US" dirty="0"/>
              <a:t>Click to edit Master text styles</a:t>
            </a:r>
          </a:p>
          <a:p>
            <a:pPr marL="291465" lvl="1" indent="-291465">
              <a:buFont typeface="Arial" charset="0"/>
            </a:pPr>
            <a:r>
              <a:rPr lang="en-US" dirty="0"/>
              <a:t>Second level</a:t>
            </a:r>
          </a:p>
          <a:p>
            <a:pPr marL="591026" lvl="2" indent="-310087"/>
            <a:r>
              <a:rPr lang="en-US" dirty="0"/>
              <a:t>Third level</a:t>
            </a:r>
          </a:p>
          <a:p>
            <a:pPr marL="943213" lvl="3" indent="-323850">
              <a:buFont typeface="Arial" charset="0"/>
            </a:pPr>
            <a:r>
              <a:rPr lang="en-US" dirty="0"/>
              <a:t>Fourth level</a:t>
            </a:r>
          </a:p>
          <a:p>
            <a:pPr marL="1267063" lvl="4">
              <a:buFont typeface="Arial" charset="0"/>
            </a:pPr>
            <a:r>
              <a:rPr lang="en-US" dirty="0"/>
              <a:t>Fifth level</a:t>
            </a:r>
          </a:p>
        </p:txBody>
      </p:sp>
      <p:pic>
        <p:nvPicPr>
          <p:cNvPr id="5" name="Picture 4"/>
          <p:cNvPicPr>
            <a:picLocks noChangeAspect="1"/>
          </p:cNvPicPr>
          <p:nvPr userDrawn="1"/>
        </p:nvPicPr>
        <p:blipFill>
          <a:blip r:embed="rId2"/>
          <a:stretch>
            <a:fillRect/>
          </a:stretch>
        </p:blipFill>
        <p:spPr>
          <a:xfrm>
            <a:off x="0" y="6842081"/>
            <a:ext cx="12452021" cy="181947"/>
          </a:xfrm>
          <a:prstGeom prst="rect">
            <a:avLst/>
          </a:prstGeom>
        </p:spPr>
      </p:pic>
    </p:spTree>
    <p:extLst>
      <p:ext uri="{BB962C8B-B14F-4D97-AF65-F5344CB8AC3E}">
        <p14:creationId xmlns:p14="http://schemas.microsoft.com/office/powerpoint/2010/main" val="136032384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Code">
    <p:bg>
      <p:bgPr>
        <a:solidFill>
          <a:srgbClr val="30245B"/>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0897" y="51293"/>
            <a:ext cx="11388702" cy="1165754"/>
          </a:xfrm>
          <a:ln w="12700">
            <a:miter lim="400000"/>
          </a:ln>
        </p:spPr>
        <p:txBody>
          <a:bodyPr lIns="0" tIns="0" rIns="0" bIns="0" anchor="ctr">
            <a:normAutofit/>
          </a:bodyPr>
          <a:lstStyle>
            <a:lvl1pPr>
              <a:defRPr lang="en-US" sz="4080" b="1" i="0" dirty="0">
                <a:solidFill>
                  <a:schemeClr val="bg1"/>
                </a:solidFill>
                <a:latin typeface="Segoe UI" charset="0"/>
                <a:ea typeface="Segoe UI" charset="0"/>
                <a:cs typeface="Segoe UI" charset="0"/>
              </a:defRPr>
            </a:lvl1pPr>
          </a:lstStyle>
          <a:p>
            <a:pPr lvl="0"/>
            <a:r>
              <a:rPr lang="en-US" dirty="0"/>
              <a:t>Title text</a:t>
            </a:r>
          </a:p>
        </p:txBody>
      </p:sp>
      <p:sp>
        <p:nvSpPr>
          <p:cNvPr id="7" name="Content Placeholder 6"/>
          <p:cNvSpPr>
            <a:spLocks noGrp="1"/>
          </p:cNvSpPr>
          <p:nvPr>
            <p:ph sz="quarter" idx="10"/>
          </p:nvPr>
        </p:nvSpPr>
        <p:spPr>
          <a:xfrm>
            <a:off x="680930" y="1404572"/>
            <a:ext cx="11388669" cy="4810026"/>
          </a:xfrm>
          <a:ln w="12700">
            <a:miter lim="400000"/>
          </a:ln>
        </p:spPr>
        <p:txBody>
          <a:bodyPr lIns="0" tIns="0" rIns="0" bIns="0" anchor="ctr">
            <a:normAutofit/>
          </a:bodyPr>
          <a:lstStyle>
            <a:lvl1pPr>
              <a:defRPr lang="en-US" sz="2040" dirty="0" smtClean="0">
                <a:solidFill>
                  <a:schemeClr val="bg1"/>
                </a:solidFill>
                <a:latin typeface="Menlo" charset="0"/>
                <a:ea typeface="Menlo" charset="0"/>
                <a:cs typeface="Menlo" charset="0"/>
              </a:defRPr>
            </a:lvl1pPr>
            <a:lvl2pPr>
              <a:defRPr lang="en-US" sz="2040" dirty="0" smtClean="0">
                <a:solidFill>
                  <a:schemeClr val="bg1"/>
                </a:solidFill>
                <a:latin typeface="Menlo" charset="0"/>
                <a:ea typeface="Menlo" charset="0"/>
                <a:cs typeface="Menlo" charset="0"/>
              </a:defRPr>
            </a:lvl2pPr>
            <a:lvl3pPr>
              <a:defRPr lang="en-US" sz="2040" dirty="0" smtClean="0">
                <a:solidFill>
                  <a:schemeClr val="bg1"/>
                </a:solidFill>
                <a:latin typeface="Menlo" charset="0"/>
                <a:ea typeface="Menlo" charset="0"/>
                <a:cs typeface="Menlo" charset="0"/>
              </a:defRPr>
            </a:lvl3pPr>
            <a:lvl4pPr>
              <a:defRPr lang="en-US" sz="2040" dirty="0" smtClean="0">
                <a:solidFill>
                  <a:schemeClr val="bg1"/>
                </a:solidFill>
                <a:latin typeface="Menlo" charset="0"/>
                <a:ea typeface="Menlo" charset="0"/>
                <a:cs typeface="Menlo" charset="0"/>
              </a:defRPr>
            </a:lvl4pPr>
            <a:lvl5pPr>
              <a:defRPr lang="en-US" sz="2040" dirty="0">
                <a:solidFill>
                  <a:schemeClr val="bg1"/>
                </a:solidFill>
                <a:latin typeface="Menlo" charset="0"/>
                <a:ea typeface="Menlo" charset="0"/>
                <a:cs typeface="Menlo" charset="0"/>
              </a:defRPr>
            </a:lvl5pPr>
          </a:lstStyle>
          <a:p>
            <a:pPr lvl="0">
              <a:lnSpc>
                <a:spcPct val="100000"/>
              </a:lnSpc>
            </a:pPr>
            <a:r>
              <a:rPr lang="en-US" dirty="0"/>
              <a:t>Click to edit Master text styles</a:t>
            </a:r>
          </a:p>
          <a:p>
            <a:pPr marL="291465" lvl="1" indent="-291465">
              <a:lnSpc>
                <a:spcPct val="100000"/>
              </a:lnSpc>
              <a:buFont typeface="Arial" charset="0"/>
              <a:buChar char="•"/>
            </a:pPr>
            <a:r>
              <a:rPr lang="en-US" dirty="0"/>
              <a:t>Second level</a:t>
            </a:r>
          </a:p>
          <a:p>
            <a:pPr marL="591026" lvl="2" indent="-310087">
              <a:lnSpc>
                <a:spcPct val="100000"/>
              </a:lnSpc>
              <a:buFont typeface=".AppleSystemUIFont" charset="0"/>
              <a:buChar char="–"/>
              <a:tabLst/>
            </a:pPr>
            <a:r>
              <a:rPr lang="en-US" dirty="0"/>
              <a:t>Third level</a:t>
            </a:r>
          </a:p>
          <a:p>
            <a:pPr marL="943213" lvl="3" indent="-323850">
              <a:lnSpc>
                <a:spcPct val="100000"/>
              </a:lnSpc>
              <a:buFont typeface="Arial" charset="0"/>
              <a:buChar char="•"/>
              <a:tabLst/>
            </a:pPr>
            <a:r>
              <a:rPr lang="en-US" dirty="0"/>
              <a:t>Fourth level</a:t>
            </a:r>
          </a:p>
          <a:p>
            <a:pPr marL="1267063" lvl="4" indent="-323850">
              <a:lnSpc>
                <a:spcPct val="100000"/>
              </a:lnSpc>
              <a:buFont typeface="Arial" charset="0"/>
              <a:buChar char="•"/>
              <a:tabLst/>
            </a:pPr>
            <a:r>
              <a:rPr lang="en-US" dirty="0"/>
              <a:t>Fifth level</a:t>
            </a:r>
          </a:p>
        </p:txBody>
      </p:sp>
      <p:pic>
        <p:nvPicPr>
          <p:cNvPr id="6" name="Picture 5"/>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3163691828"/>
      </p:ext>
    </p:extLst>
  </p:cSld>
  <p:clrMapOvr>
    <a:masterClrMapping/>
  </p:clrMapOvr>
  <p:extLst mod="1">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rgbClr val="2B395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0" y="6897379"/>
            <a:ext cx="12452021" cy="126649"/>
          </a:xfrm>
          <a:prstGeom prst="rect">
            <a:avLst/>
          </a:prstGeom>
        </p:spPr>
      </p:pic>
    </p:spTree>
    <p:extLst>
      <p:ext uri="{BB962C8B-B14F-4D97-AF65-F5344CB8AC3E}">
        <p14:creationId xmlns:p14="http://schemas.microsoft.com/office/powerpoint/2010/main" val="271834184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584368576"/>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wo Column Non-bulleted tex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754857"/>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756" indent="0">
              <a:buNone/>
              <a:tabLst/>
              <a:defRPr sz="2001"/>
            </a:lvl3pPr>
            <a:lvl4pPr marL="460339"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754857"/>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1"/>
            </a:lvl2pPr>
            <a:lvl3pPr marL="231756" indent="0">
              <a:buNone/>
              <a:tabLst/>
              <a:defRPr sz="2001"/>
            </a:lvl3pPr>
            <a:lvl4pPr marL="460339"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091186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1"/>
            <a:ext cx="5486399" cy="2816412"/>
          </a:xfrm>
        </p:spPr>
        <p:txBody>
          <a:bodyPr wrap="square">
            <a:spAutoFit/>
          </a:bodyPr>
          <a:lstStyle>
            <a:lvl1pPr marL="287315" indent="-287315">
              <a:spcBef>
                <a:spcPts val="1224"/>
              </a:spcBef>
              <a:buClr>
                <a:schemeClr val="tx1"/>
              </a:buClr>
              <a:buFontTx/>
              <a:buBlip>
                <a:blip r:embed="rId2"/>
              </a:buBlip>
              <a:defRPr sz="3600"/>
            </a:lvl1pPr>
            <a:lvl2pPr marL="531123" indent="-233176">
              <a:defRPr sz="2401"/>
            </a:lvl2pPr>
            <a:lvl3pPr marL="699527" indent="-168406">
              <a:tabLst/>
              <a:defRPr sz="2001"/>
            </a:lvl3pPr>
            <a:lvl4pPr marL="880886" indent="-181360">
              <a:defRPr/>
            </a:lvl4pPr>
            <a:lvl5pPr marL="1049291" indent="-1684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1"/>
            <a:ext cx="5486399" cy="2816412"/>
          </a:xfrm>
        </p:spPr>
        <p:txBody>
          <a:bodyPr wrap="square">
            <a:spAutoFit/>
          </a:bodyPr>
          <a:lstStyle>
            <a:lvl1pPr marL="287315" indent="-287315">
              <a:spcBef>
                <a:spcPts val="1224"/>
              </a:spcBef>
              <a:buClr>
                <a:schemeClr val="tx1"/>
              </a:buClr>
              <a:buFontTx/>
              <a:buBlip>
                <a:blip r:embed="rId2"/>
              </a:buBlip>
              <a:defRPr sz="3600"/>
            </a:lvl1pPr>
            <a:lvl2pPr marL="531123" indent="-233176">
              <a:defRPr sz="2401"/>
            </a:lvl2pPr>
            <a:lvl3pPr marL="699527" indent="-168406">
              <a:tabLst/>
              <a:defRPr sz="2001"/>
            </a:lvl3pPr>
            <a:lvl4pPr marL="880886" indent="-181360">
              <a:defRPr/>
            </a:lvl4pPr>
            <a:lvl5pPr marL="1049291" indent="-168406">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518176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2754857"/>
          </a:xfrm>
        </p:spPr>
        <p:txBody>
          <a:bodyPr wrap="square">
            <a:spAutoFit/>
          </a:bodyPr>
          <a:lstStyle>
            <a:lvl1pPr marL="0" indent="0">
              <a:spcBef>
                <a:spcPts val="1224"/>
              </a:spcBef>
              <a:buClr>
                <a:schemeClr val="tx1"/>
              </a:buClr>
              <a:buFont typeface="Wingdings" pitchFamily="2" charset="2"/>
              <a:buNone/>
              <a:defRPr sz="3600">
                <a:gradFill>
                  <a:gsLst>
                    <a:gs pos="5109">
                      <a:schemeClr val="tx2"/>
                    </a:gs>
                    <a:gs pos="25000">
                      <a:schemeClr val="tx2"/>
                    </a:gs>
                  </a:gsLst>
                  <a:lin ang="5400000" scaled="0"/>
                </a:gradFill>
              </a:defRPr>
            </a:lvl1pPr>
            <a:lvl2pPr marL="0" indent="0">
              <a:buNone/>
              <a:defRPr sz="2001"/>
            </a:lvl2pPr>
            <a:lvl3pPr marL="231756" indent="0">
              <a:buNone/>
              <a:tabLst/>
              <a:defRPr sz="2001"/>
            </a:lvl3pPr>
            <a:lvl4pPr marL="460339"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1" y="1212850"/>
            <a:ext cx="5486399" cy="2754857"/>
          </a:xfrm>
        </p:spPr>
        <p:txBody>
          <a:bodyPr wrap="square">
            <a:spAutoFit/>
          </a:bodyPr>
          <a:lstStyle>
            <a:lvl1pPr marL="0" indent="0">
              <a:spcBef>
                <a:spcPts val="1224"/>
              </a:spcBef>
              <a:buClr>
                <a:schemeClr val="tx1"/>
              </a:buClr>
              <a:buFont typeface="Wingdings" pitchFamily="2" charset="2"/>
              <a:buNone/>
              <a:defRPr sz="3600">
                <a:gradFill>
                  <a:gsLst>
                    <a:gs pos="100000">
                      <a:schemeClr val="tx2"/>
                    </a:gs>
                    <a:gs pos="0">
                      <a:schemeClr val="tx2"/>
                    </a:gs>
                  </a:gsLst>
                  <a:lin ang="5400000" scaled="0"/>
                </a:gradFill>
              </a:defRPr>
            </a:lvl1pPr>
            <a:lvl2pPr marL="0" indent="0">
              <a:buNone/>
              <a:defRPr sz="2001"/>
            </a:lvl2pPr>
            <a:lvl3pPr marL="231756" indent="0">
              <a:buNone/>
              <a:tabLst/>
              <a:defRPr sz="2001"/>
            </a:lvl3pPr>
            <a:lvl4pPr marL="460339" indent="0">
              <a:buNone/>
              <a:defRPr/>
            </a:lvl4pPr>
            <a:lvl5pPr marL="685745"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8624644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1553630"/>
          </a:xfrm>
        </p:spPr>
        <p:txBody>
          <a:bodyPr>
            <a:spAutoFit/>
          </a:bodyPr>
          <a:lstStyle>
            <a:lvl1pPr>
              <a:defRPr lang="en-US" sz="2401"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152" indent="-241280">
              <a:defRPr lang="en-US" sz="2401"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95" indent="-342872">
              <a:defRPr lang="en-US" sz="2401"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1"/>
            </a:lvl4pPr>
            <a:lvl5pPr>
              <a:defRPr sz="2001"/>
            </a:lvl5pPr>
          </a:lstStyle>
          <a:p>
            <a:pPr marL="0" lvl="0" indent="0" algn="l" defTabSz="914092" rtl="0" eaLnBrk="1" latinLnBrk="0" hangingPunct="1">
              <a:spcBef>
                <a:spcPct val="20000"/>
              </a:spcBef>
              <a:spcAft>
                <a:spcPts val="816"/>
              </a:spcAft>
              <a:buFont typeface="Arial" pitchFamily="34" charset="0"/>
              <a:buNone/>
            </a:pPr>
            <a:r>
              <a:rPr lang="en-US"/>
              <a:t>Click to edit Master text styles</a:t>
            </a:r>
          </a:p>
          <a:p>
            <a:pPr marL="0" lvl="1" indent="0" algn="l" defTabSz="914092" rtl="0" eaLnBrk="1" latinLnBrk="0" hangingPunct="1">
              <a:spcBef>
                <a:spcPct val="20000"/>
              </a:spcBef>
              <a:spcAft>
                <a:spcPts val="816"/>
              </a:spcAft>
              <a:buFont typeface="Arial" pitchFamily="34" charset="0"/>
              <a:buNone/>
            </a:pPr>
            <a:r>
              <a:rPr lang="en-US"/>
              <a:t>Second level</a:t>
            </a:r>
          </a:p>
          <a:p>
            <a:pPr marL="0" lvl="2" indent="0" algn="l" defTabSz="914092"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9505790"/>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7" y="1668464"/>
            <a:ext cx="2743201" cy="5029200"/>
          </a:xfrm>
        </p:spPr>
        <p:txBody>
          <a:bodyPr>
            <a:noAutofit/>
          </a:bodyPr>
          <a:lstStyle>
            <a:lvl1pPr marL="342860" indent="-34286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05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6952494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90" indent="0">
              <a:buNone/>
              <a:defRPr/>
            </a:lvl3pPr>
            <a:lvl4pPr marL="457180" indent="0">
              <a:buNone/>
              <a:defRPr/>
            </a:lvl4pPr>
            <a:lvl5pPr marL="68577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587387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5878426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5090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447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077639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360184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4184207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242732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0598250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393123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574573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98148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48793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40047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2396411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415553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2003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02542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7"/>
            <a:ext cx="11192828" cy="1483355"/>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11192828" cy="1165754"/>
          </a:xfrm>
        </p:spPr>
        <p:txBody>
          <a:bodyPr/>
          <a:lstStyle>
            <a:lvl1pPr>
              <a:defRPr b="0"/>
            </a:lvl1pPr>
          </a:lstStyle>
          <a:p>
            <a:r>
              <a:rPr lang="en-US"/>
              <a:t>Click to edit Master title style</a:t>
            </a:r>
          </a:p>
        </p:txBody>
      </p:sp>
    </p:spTree>
    <p:extLst>
      <p:ext uri="{BB962C8B-B14F-4D97-AF65-F5344CB8AC3E}">
        <p14:creationId xmlns:p14="http://schemas.microsoft.com/office/powerpoint/2010/main" val="263671090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4"/>
            <a:ext cx="11887200" cy="5029200"/>
          </a:xfrm>
        </p:spPr>
        <p:txBody>
          <a:bodyPr wrap="square">
            <a:noAutofit/>
          </a:bodyPr>
          <a:lstStyle>
            <a:lvl1pPr marL="0" indent="0">
              <a:buNone/>
              <a:defRPr/>
            </a:lvl1pPr>
            <a:lvl2pPr marL="342811" indent="0">
              <a:buNone/>
              <a:defRPr/>
            </a:lvl2pPr>
            <a:lvl3pPr marL="571351" indent="0">
              <a:buNone/>
              <a:defRPr sz="2400"/>
            </a:lvl3pPr>
            <a:lvl4pPr marL="799893" indent="0">
              <a:buNone/>
              <a:defRPr sz="2000"/>
            </a:lvl4pPr>
            <a:lvl5pPr marL="1028432" indent="0">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036120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8"/>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282869308"/>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4180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750587"/>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338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000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 Type="http://schemas.openxmlformats.org/officeDocument/2006/relationships/slideLayout" Target="../slideLayouts/slideLayout32.xml"/><Relationship Id="rId21" Type="http://schemas.openxmlformats.org/officeDocument/2006/relationships/slideLayout" Target="../slideLayouts/slideLayout50.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0" Type="http://schemas.openxmlformats.org/officeDocument/2006/relationships/slideLayout" Target="../slideLayouts/slideLayout49.xml"/><Relationship Id="rId29" Type="http://schemas.openxmlformats.org/officeDocument/2006/relationships/theme" Target="../theme/theme2.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theme" Target="../theme/theme3.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image" Target="../media/image12.emf"/><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theme" Target="../theme/theme4.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170867878"/>
      </p:ext>
    </p:extLst>
  </p:cSld>
  <p:clrMap bg1="lt1" tx1="dk1" bg2="lt2" tx2="dk2" accent1="accent1" accent2="accent2" accent3="accent3" accent4="accent4" accent5="accent5" accent6="accent6" hlink="hlink" folHlink="folHlink"/>
  <p:sldLayoutIdLst>
    <p:sldLayoutId id="2147484203" r:id="rId1"/>
    <p:sldLayoutId id="2147484204" r:id="rId2"/>
    <p:sldLayoutId id="2147484205" r:id="rId3"/>
    <p:sldLayoutId id="2147484206" r:id="rId4"/>
    <p:sldLayoutId id="2147484207" r:id="rId5"/>
    <p:sldLayoutId id="2147484208" r:id="rId6"/>
    <p:sldLayoutId id="2147484209" r:id="rId7"/>
    <p:sldLayoutId id="2147484210" r:id="rId8"/>
    <p:sldLayoutId id="2147484211" r:id="rId9"/>
    <p:sldLayoutId id="2147484212" r:id="rId10"/>
    <p:sldLayoutId id="2147484213" r:id="rId11"/>
    <p:sldLayoutId id="2147484214" r:id="rId12"/>
    <p:sldLayoutId id="2147484215" r:id="rId13"/>
    <p:sldLayoutId id="2147484216" r:id="rId14"/>
    <p:sldLayoutId id="2147484217" r:id="rId15"/>
    <p:sldLayoutId id="2147484218" r:id="rId16"/>
    <p:sldLayoutId id="2147484219" r:id="rId17"/>
    <p:sldLayoutId id="2147484220" r:id="rId18"/>
    <p:sldLayoutId id="2147484221" r:id="rId19"/>
    <p:sldLayoutId id="2147484222" r:id="rId20"/>
    <p:sldLayoutId id="2147484223" r:id="rId21"/>
    <p:sldLayoutId id="2147484224" r:id="rId22"/>
    <p:sldLayoutId id="2147484225" r:id="rId23"/>
    <p:sldLayoutId id="2147484226" r:id="rId24"/>
    <p:sldLayoutId id="2147484227" r:id="rId25"/>
    <p:sldLayoutId id="2147484228" r:id="rId26"/>
    <p:sldLayoutId id="2147484229" r:id="rId27"/>
    <p:sldLayoutId id="2147484230" r:id="rId2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008" y="1861969"/>
            <a:ext cx="10726460" cy="443796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5711494"/>
      </p:ext>
    </p:extLst>
  </p:cSld>
  <p:clrMap bg1="lt1" tx1="dk1" bg2="lt2" tx2="dk2" accent1="accent1" accent2="accent2" accent3="accent3" accent4="accent4" accent5="accent5" accent6="accent6" hlink="hlink" folHlink="folHlink"/>
  <p:sldLayoutIdLst>
    <p:sldLayoutId id="2147484232" r:id="rId1"/>
    <p:sldLayoutId id="2147484233" r:id="rId2"/>
    <p:sldLayoutId id="2147484234" r:id="rId3"/>
    <p:sldLayoutId id="2147484235" r:id="rId4"/>
    <p:sldLayoutId id="2147484236" r:id="rId5"/>
    <p:sldLayoutId id="2147484237" r:id="rId6"/>
    <p:sldLayoutId id="2147484238" r:id="rId7"/>
    <p:sldLayoutId id="2147484239" r:id="rId8"/>
    <p:sldLayoutId id="2147484240" r:id="rId9"/>
    <p:sldLayoutId id="2147484241" r:id="rId10"/>
    <p:sldLayoutId id="2147484242" r:id="rId11"/>
    <p:sldLayoutId id="2147484243" r:id="rId12"/>
    <p:sldLayoutId id="2147484244" r:id="rId13"/>
    <p:sldLayoutId id="2147484245" r:id="rId14"/>
    <p:sldLayoutId id="2147484246" r:id="rId15"/>
    <p:sldLayoutId id="2147484247" r:id="rId16"/>
    <p:sldLayoutId id="2147484248" r:id="rId17"/>
  </p:sldLayoutIdLst>
  <p:txStyles>
    <p:titleStyle>
      <a:lvl1pPr algn="l" defTabSz="466344" rtl="0" eaLnBrk="1" latinLnBrk="0" hangingPunct="1">
        <a:lnSpc>
          <a:spcPct val="90000"/>
        </a:lnSpc>
        <a:spcBef>
          <a:spcPct val="0"/>
        </a:spcBef>
        <a:buNone/>
        <a:defRPr sz="4080" b="1" i="0" kern="1200">
          <a:solidFill>
            <a:schemeClr val="tx1"/>
          </a:solidFill>
          <a:latin typeface="Segoe UI" charset="0"/>
          <a:ea typeface="Segoe UI" charset="0"/>
          <a:cs typeface="Segoe UI" charset="0"/>
        </a:defRPr>
      </a:lvl1pPr>
    </p:titleStyle>
    <p:bodyStyle>
      <a:lvl1pPr marL="0" indent="0" algn="l" defTabSz="466344" rtl="0" eaLnBrk="1" latinLnBrk="0" hangingPunct="1">
        <a:lnSpc>
          <a:spcPct val="100000"/>
        </a:lnSpc>
        <a:spcBef>
          <a:spcPts val="510"/>
        </a:spcBef>
        <a:buFont typeface="Arial"/>
        <a:buNone/>
        <a:defRPr sz="2550" b="0" i="0" kern="1200">
          <a:solidFill>
            <a:srgbClr val="32414E"/>
          </a:solidFill>
          <a:latin typeface="Segoe UI" charset="0"/>
          <a:ea typeface="Segoe UI" charset="0"/>
          <a:cs typeface="Segoe UI" charset="0"/>
        </a:defRPr>
      </a:lvl1pPr>
      <a:lvl2pPr marL="353806" indent="-353806" algn="l" defTabSz="466344" rtl="0" eaLnBrk="1" latinLnBrk="0" hangingPunct="1">
        <a:lnSpc>
          <a:spcPct val="100000"/>
        </a:lnSpc>
        <a:spcBef>
          <a:spcPts val="255"/>
        </a:spcBef>
        <a:buFont typeface="Arial"/>
        <a:buChar char="•"/>
        <a:tabLst/>
        <a:defRPr sz="2550" b="0" i="0" kern="1200">
          <a:solidFill>
            <a:srgbClr val="32414E"/>
          </a:solidFill>
          <a:latin typeface="Segoe UI" charset="0"/>
          <a:ea typeface="Segoe UI" charset="0"/>
          <a:cs typeface="Segoe UI" charset="0"/>
        </a:defRPr>
      </a:lvl2pPr>
      <a:lvl3pPr marL="708422" indent="-344091" algn="l" defTabSz="466344" rtl="0" eaLnBrk="1" latinLnBrk="0" hangingPunct="1">
        <a:lnSpc>
          <a:spcPct val="100000"/>
        </a:lnSpc>
        <a:spcBef>
          <a:spcPts val="255"/>
        </a:spcBef>
        <a:buFont typeface=".AppleSystemUIFont" charset="0"/>
        <a:buChar char="–"/>
        <a:tabLst/>
        <a:defRPr sz="2550" b="0" i="0" kern="1200">
          <a:solidFill>
            <a:srgbClr val="32414E"/>
          </a:solidFill>
          <a:latin typeface="Segoe UI" charset="0"/>
          <a:ea typeface="Segoe UI" charset="0"/>
          <a:cs typeface="Segoe UI" charset="0"/>
        </a:defRPr>
      </a:lvl3pPr>
      <a:lvl4pPr marL="1052513" indent="-334375" algn="l" defTabSz="466344" rtl="0" eaLnBrk="1" latinLnBrk="0" hangingPunct="1">
        <a:lnSpc>
          <a:spcPct val="100000"/>
        </a:lnSpc>
        <a:spcBef>
          <a:spcPts val="255"/>
        </a:spcBef>
        <a:buFont typeface="Arial"/>
        <a:buChar char="•"/>
        <a:tabLst/>
        <a:defRPr sz="2550" b="0" i="0" kern="1200">
          <a:solidFill>
            <a:srgbClr val="32414E"/>
          </a:solidFill>
          <a:latin typeface="Segoe UI" charset="0"/>
          <a:ea typeface="Segoe UI" charset="0"/>
          <a:cs typeface="Segoe UI" charset="0"/>
        </a:defRPr>
      </a:lvl4pPr>
      <a:lvl5pPr marL="1376363" indent="-323850" algn="l" defTabSz="466344" rtl="0" eaLnBrk="1" latinLnBrk="0" hangingPunct="1">
        <a:lnSpc>
          <a:spcPct val="100000"/>
        </a:lnSpc>
        <a:spcBef>
          <a:spcPts val="255"/>
        </a:spcBef>
        <a:buFont typeface="Arial"/>
        <a:buChar char="•"/>
        <a:tabLst/>
        <a:defRPr sz="2550" b="0" i="0" kern="1200">
          <a:solidFill>
            <a:srgbClr val="32414E"/>
          </a:solidFill>
          <a:latin typeface="Segoe UI" charset="0"/>
          <a:ea typeface="Segoe UI" charset="0"/>
          <a:cs typeface="Segoe UI" charset="0"/>
        </a:defRPr>
      </a:lvl5pPr>
      <a:lvl6pPr marL="1282446" indent="-116586" algn="l" defTabSz="466344" rtl="0" eaLnBrk="1" latinLnBrk="0" hangingPunct="1">
        <a:lnSpc>
          <a:spcPct val="90000"/>
        </a:lnSpc>
        <a:spcBef>
          <a:spcPts val="255"/>
        </a:spcBef>
        <a:buFont typeface="Arial"/>
        <a:buChar char="•"/>
        <a:defRPr sz="918" kern="1200">
          <a:solidFill>
            <a:schemeClr val="tx1"/>
          </a:solidFill>
          <a:latin typeface="+mn-lt"/>
          <a:ea typeface="+mn-ea"/>
          <a:cs typeface="+mn-cs"/>
        </a:defRPr>
      </a:lvl6pPr>
      <a:lvl7pPr marL="1515618" indent="-116586" algn="l" defTabSz="466344" rtl="0" eaLnBrk="1" latinLnBrk="0" hangingPunct="1">
        <a:lnSpc>
          <a:spcPct val="90000"/>
        </a:lnSpc>
        <a:spcBef>
          <a:spcPts val="255"/>
        </a:spcBef>
        <a:buFont typeface="Arial"/>
        <a:buChar char="•"/>
        <a:defRPr sz="918" kern="1200">
          <a:solidFill>
            <a:schemeClr val="tx1"/>
          </a:solidFill>
          <a:latin typeface="+mn-lt"/>
          <a:ea typeface="+mn-ea"/>
          <a:cs typeface="+mn-cs"/>
        </a:defRPr>
      </a:lvl7pPr>
      <a:lvl8pPr marL="1748790" indent="-116586" algn="l" defTabSz="466344" rtl="0" eaLnBrk="1" latinLnBrk="0" hangingPunct="1">
        <a:lnSpc>
          <a:spcPct val="90000"/>
        </a:lnSpc>
        <a:spcBef>
          <a:spcPts val="255"/>
        </a:spcBef>
        <a:buFont typeface="Arial"/>
        <a:buChar char="•"/>
        <a:defRPr sz="918" kern="1200">
          <a:solidFill>
            <a:schemeClr val="tx1"/>
          </a:solidFill>
          <a:latin typeface="+mn-lt"/>
          <a:ea typeface="+mn-ea"/>
          <a:cs typeface="+mn-cs"/>
        </a:defRPr>
      </a:lvl8pPr>
      <a:lvl9pPr marL="1981962" indent="-116586" algn="l" defTabSz="466344" rtl="0" eaLnBrk="1" latinLnBrk="0" hangingPunct="1">
        <a:lnSpc>
          <a:spcPct val="90000"/>
        </a:lnSpc>
        <a:spcBef>
          <a:spcPts val="255"/>
        </a:spcBef>
        <a:buFont typeface="Arial"/>
        <a:buChar char="•"/>
        <a:defRPr sz="918" kern="1200">
          <a:solidFill>
            <a:schemeClr val="tx1"/>
          </a:solidFill>
          <a:latin typeface="+mn-lt"/>
          <a:ea typeface="+mn-ea"/>
          <a:cs typeface="+mn-cs"/>
        </a:defRPr>
      </a:lvl9pPr>
    </p:bodyStyle>
    <p:otherStyle>
      <a:defPPr>
        <a:defRPr lang="en-US"/>
      </a:defPPr>
      <a:lvl1pPr marL="0" algn="l" defTabSz="466344" rtl="0" eaLnBrk="1" latinLnBrk="0" hangingPunct="1">
        <a:defRPr sz="918" kern="1200">
          <a:solidFill>
            <a:schemeClr val="tx1"/>
          </a:solidFill>
          <a:latin typeface="+mn-lt"/>
          <a:ea typeface="+mn-ea"/>
          <a:cs typeface="+mn-cs"/>
        </a:defRPr>
      </a:lvl1pPr>
      <a:lvl2pPr marL="233172" algn="l" defTabSz="466344" rtl="0" eaLnBrk="1" latinLnBrk="0" hangingPunct="1">
        <a:defRPr sz="918" kern="1200">
          <a:solidFill>
            <a:schemeClr val="tx1"/>
          </a:solidFill>
          <a:latin typeface="+mn-lt"/>
          <a:ea typeface="+mn-ea"/>
          <a:cs typeface="+mn-cs"/>
        </a:defRPr>
      </a:lvl2pPr>
      <a:lvl3pPr marL="466344" algn="l" defTabSz="466344" rtl="0" eaLnBrk="1" latinLnBrk="0" hangingPunct="1">
        <a:defRPr sz="918" kern="1200">
          <a:solidFill>
            <a:schemeClr val="tx1"/>
          </a:solidFill>
          <a:latin typeface="+mn-lt"/>
          <a:ea typeface="+mn-ea"/>
          <a:cs typeface="+mn-cs"/>
        </a:defRPr>
      </a:lvl3pPr>
      <a:lvl4pPr marL="699516" algn="l" defTabSz="466344" rtl="0" eaLnBrk="1" latinLnBrk="0" hangingPunct="1">
        <a:defRPr sz="918" kern="1200">
          <a:solidFill>
            <a:schemeClr val="tx1"/>
          </a:solidFill>
          <a:latin typeface="+mn-lt"/>
          <a:ea typeface="+mn-ea"/>
          <a:cs typeface="+mn-cs"/>
        </a:defRPr>
      </a:lvl4pPr>
      <a:lvl5pPr marL="932688" algn="l" defTabSz="466344" rtl="0" eaLnBrk="1" latinLnBrk="0" hangingPunct="1">
        <a:defRPr sz="918" kern="1200">
          <a:solidFill>
            <a:schemeClr val="tx1"/>
          </a:solidFill>
          <a:latin typeface="+mn-lt"/>
          <a:ea typeface="+mn-ea"/>
          <a:cs typeface="+mn-cs"/>
        </a:defRPr>
      </a:lvl5pPr>
      <a:lvl6pPr marL="1165860" algn="l" defTabSz="466344" rtl="0" eaLnBrk="1" latinLnBrk="0" hangingPunct="1">
        <a:defRPr sz="918" kern="1200">
          <a:solidFill>
            <a:schemeClr val="tx1"/>
          </a:solidFill>
          <a:latin typeface="+mn-lt"/>
          <a:ea typeface="+mn-ea"/>
          <a:cs typeface="+mn-cs"/>
        </a:defRPr>
      </a:lvl6pPr>
      <a:lvl7pPr marL="1399032" algn="l" defTabSz="466344" rtl="0" eaLnBrk="1" latinLnBrk="0" hangingPunct="1">
        <a:defRPr sz="918" kern="1200">
          <a:solidFill>
            <a:schemeClr val="tx1"/>
          </a:solidFill>
          <a:latin typeface="+mn-lt"/>
          <a:ea typeface="+mn-ea"/>
          <a:cs typeface="+mn-cs"/>
        </a:defRPr>
      </a:lvl7pPr>
      <a:lvl8pPr marL="1632204" algn="l" defTabSz="466344" rtl="0" eaLnBrk="1" latinLnBrk="0" hangingPunct="1">
        <a:defRPr sz="918" kern="1200">
          <a:solidFill>
            <a:schemeClr val="tx1"/>
          </a:solidFill>
          <a:latin typeface="+mn-lt"/>
          <a:ea typeface="+mn-ea"/>
          <a:cs typeface="+mn-cs"/>
        </a:defRPr>
      </a:lvl8pPr>
      <a:lvl9pPr marL="1865376" algn="l" defTabSz="466344" rtl="0" eaLnBrk="1" latinLnBrk="0" hangingPunct="1">
        <a:defRPr sz="918"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50403546"/>
      </p:ext>
    </p:extLst>
  </p:cSld>
  <p:clrMap bg1="lt1" tx1="dk1" bg2="lt2" tx2="dk2" accent1="accent1" accent2="accent2" accent3="accent3" accent4="accent4" accent5="accent5" accent6="accent6" hlink="hlink" folHlink="folHlink"/>
  <p:sldLayoutIdLst>
    <p:sldLayoutId id="2147484250" r:id="rId1"/>
    <p:sldLayoutId id="2147484251" r:id="rId2"/>
    <p:sldLayoutId id="2147484252" r:id="rId3"/>
    <p:sldLayoutId id="2147484253" r:id="rId4"/>
    <p:sldLayoutId id="2147484254" r:id="rId5"/>
    <p:sldLayoutId id="2147484255" r:id="rId6"/>
    <p:sldLayoutId id="2147484256" r:id="rId7"/>
    <p:sldLayoutId id="2147484257" r:id="rId8"/>
    <p:sldLayoutId id="2147484258" r:id="rId9"/>
    <p:sldLayoutId id="2147484259" r:id="rId10"/>
    <p:sldLayoutId id="2147484260" r:id="rId11"/>
    <p:sldLayoutId id="2147484261" r:id="rId12"/>
    <p:sldLayoutId id="2147484262" r:id="rId13"/>
    <p:sldLayoutId id="2147484263" r:id="rId14"/>
    <p:sldLayoutId id="2147484264" r:id="rId15"/>
    <p:sldLayoutId id="2147484265" r:id="rId16"/>
    <p:sldLayoutId id="2147484266" r:id="rId17"/>
    <p:sldLayoutId id="2147484267" r:id="rId18"/>
    <p:sldLayoutId id="2147484268" r:id="rId19"/>
    <p:sldLayoutId id="2147484269" r:id="rId20"/>
    <p:sldLayoutId id="2147484270" r:id="rId21"/>
    <p:sldLayoutId id="2147484271" r:id="rId22"/>
    <p:sldLayoutId id="2147484272" r:id="rId23"/>
    <p:sldLayoutId id="2147484273"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gif"/><Relationship Id="rId12"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8" Type="http://schemas.openxmlformats.org/officeDocument/2006/relationships/image" Target="../media/image48.tiff"/><Relationship Id="rId3" Type="http://schemas.openxmlformats.org/officeDocument/2006/relationships/image" Target="../media/image43.png"/><Relationship Id="rId7" Type="http://schemas.openxmlformats.org/officeDocument/2006/relationships/image" Target="../media/image47.tiff"/><Relationship Id="rId2" Type="http://schemas.openxmlformats.org/officeDocument/2006/relationships/notesSlide" Target="../notesSlides/notesSlide11.xml"/><Relationship Id="rId1" Type="http://schemas.openxmlformats.org/officeDocument/2006/relationships/slideLayout" Target="../slideLayouts/slideLayout57.xml"/><Relationship Id="rId6" Type="http://schemas.openxmlformats.org/officeDocument/2006/relationships/image" Target="../media/image46.tiff"/><Relationship Id="rId5" Type="http://schemas.openxmlformats.org/officeDocument/2006/relationships/image" Target="../media/image45.tiff"/><Relationship Id="rId10" Type="http://schemas.openxmlformats.org/officeDocument/2006/relationships/image" Target="../media/image50.tiff"/><Relationship Id="rId4" Type="http://schemas.openxmlformats.org/officeDocument/2006/relationships/image" Target="../media/image44.tiff"/><Relationship Id="rId9" Type="http://schemas.openxmlformats.org/officeDocument/2006/relationships/image" Target="../media/image49.tiff"/></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7.xml"/><Relationship Id="rId6" Type="http://schemas.openxmlformats.org/officeDocument/2006/relationships/image" Target="../media/image59.gif"/><Relationship Id="rId5" Type="http://schemas.openxmlformats.org/officeDocument/2006/relationships/image" Target="../media/image58.gif"/><Relationship Id="rId4" Type="http://schemas.openxmlformats.org/officeDocument/2006/relationships/image" Target="../media/image57.gif"/></Relationships>
</file>

<file path=ppt/slides/_rels/slide2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1.xml"/><Relationship Id="rId1" Type="http://schemas.openxmlformats.org/officeDocument/2006/relationships/slideLayout" Target="../slideLayouts/slideLayout77.xml"/><Relationship Id="rId5" Type="http://schemas.openxmlformats.org/officeDocument/2006/relationships/image" Target="../media/image18.png"/><Relationship Id="rId4" Type="http://schemas.openxmlformats.org/officeDocument/2006/relationships/image" Target="../media/image20.emf"/></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2.xml"/><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77.xml"/></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xamarin/Xamarin.Forms/wiki/Nightly-Builds" TargetMode="External"/><Relationship Id="rId2" Type="http://schemas.openxmlformats.org/officeDocument/2006/relationships/notesSlide" Target="../notesSlides/notesSlide25.xml"/><Relationship Id="rId1" Type="http://schemas.openxmlformats.org/officeDocument/2006/relationships/slideLayout" Target="../slideLayouts/slideLayout29.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20.emf"/><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0.emf"/><Relationship Id="rId4" Type="http://schemas.openxmlformats.org/officeDocument/2006/relationships/image" Target="../media/image19.emf"/></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8" Type="http://schemas.openxmlformats.org/officeDocument/2006/relationships/image" Target="../media/image30.tiff"/><Relationship Id="rId3" Type="http://schemas.openxmlformats.org/officeDocument/2006/relationships/image" Target="../media/image25.tiff"/><Relationship Id="rId7" Type="http://schemas.openxmlformats.org/officeDocument/2006/relationships/image" Target="../media/image29.tiff"/><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tiff"/><Relationship Id="rId9" Type="http://schemas.openxmlformats.org/officeDocument/2006/relationships/image" Target="../media/image3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2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Content Placeholder 2"/>
          <p:cNvSpPr txBox="1">
            <a:spLocks/>
          </p:cNvSpPr>
          <p:nvPr/>
        </p:nvSpPr>
        <p:spPr>
          <a:xfrm>
            <a:off x="556065" y="1761593"/>
            <a:ext cx="7636841" cy="1697788"/>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91436" marR="0" lvl="0" indent="-291436"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244"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Lightning-fast UI controls</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32"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Data grids gracefully render even the heaviest data loads</a:t>
            </a:r>
          </a:p>
          <a:p>
            <a:pPr marL="685800" marR="0" lvl="1" indent="-228600" algn="l" defTabSz="914400" rtl="0" eaLnBrk="1" fontAlgn="auto" latinLnBrk="0" hangingPunct="1">
              <a:lnSpc>
                <a:spcPct val="100000"/>
              </a:lnSpc>
              <a:spcBef>
                <a:spcPts val="500"/>
              </a:spcBef>
              <a:spcAft>
                <a:spcPts val="0"/>
              </a:spcAft>
              <a:buClrTx/>
              <a:buSzTx/>
              <a:buFont typeface="Arial" panose="020B0604020202020204" pitchFamily="34" charset="0"/>
              <a:buChar char="•"/>
              <a:tabLst/>
              <a:defRPr/>
            </a:pPr>
            <a:r>
              <a:rPr kumimoji="0" lang="en-US" sz="1632"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Data charts that handle millions of data points with millisecond refresh rates</a:t>
            </a:r>
          </a:p>
          <a:p>
            <a:pPr marL="228600" marR="0" lvl="0" indent="-2286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sz="204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rPr>
              <a:t>Revolutionary WYSIWYG design tools for </a:t>
            </a:r>
            <a:r>
              <a:rPr kumimoji="0" lang="en-US" sz="2040" b="0" i="0" u="none" strike="noStrike" kern="1200" cap="none" spc="0" normalizeH="0" baseline="0" noProof="0" dirty="0" err="1">
                <a:ln>
                  <a:noFill/>
                </a:ln>
                <a:solidFill>
                  <a:schemeClr val="bg1"/>
                </a:solidFill>
                <a:effectLst/>
                <a:uLnTx/>
                <a:uFillTx/>
                <a:latin typeface="Segoe UI Light" panose="020B0502040204020203" pitchFamily="34" charset="0"/>
                <a:ea typeface="+mn-ea"/>
                <a:cs typeface="Segoe UI Light" panose="020B0502040204020203" pitchFamily="34" charset="0"/>
              </a:rPr>
              <a:t>Xamarin.Forms</a:t>
            </a:r>
            <a:endParaRPr kumimoji="0" lang="en-US" sz="204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a:p>
            <a:pPr marL="291436" marR="0" lvl="0" indent="-291436"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040" b="0" i="0" u="none" strike="noStrike" kern="1200" cap="none" spc="0" normalizeH="0" baseline="0" noProof="0" dirty="0">
              <a:ln>
                <a:noFill/>
              </a:ln>
              <a:solidFill>
                <a:schemeClr val="bg1"/>
              </a:solidFill>
              <a:effectLst/>
              <a:uLnTx/>
              <a:uFillTx/>
              <a:latin typeface="Segoe UI Light" panose="020B0502040204020203" pitchFamily="34" charset="0"/>
              <a:ea typeface="+mn-ea"/>
              <a:cs typeface="Segoe UI Light" panose="020B0502040204020203" pitchFamily="34" charset="0"/>
            </a:endParaRPr>
          </a:p>
        </p:txBody>
      </p:sp>
      <p:sp>
        <p:nvSpPr>
          <p:cNvPr id="11" name="Title 1"/>
          <p:cNvSpPr txBox="1">
            <a:spLocks/>
          </p:cNvSpPr>
          <p:nvPr/>
        </p:nvSpPr>
        <p:spPr>
          <a:xfrm>
            <a:off x="521352" y="122761"/>
            <a:ext cx="10724938" cy="1351952"/>
          </a:xfrm>
          <a:prstGeom prst="rect">
            <a:avLst/>
          </a:prstGeom>
        </p:spPr>
        <p:txBody>
          <a:bodyPr vert="horz" lIns="93260" tIns="46630" rIns="93260" bIns="4663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692" b="0" i="0" u="none" strike="noStrike" kern="1200" cap="none" spc="0" normalizeH="0" baseline="0" noProof="0" dirty="0" err="1">
                <a:ln>
                  <a:noFill/>
                </a:ln>
                <a:solidFill>
                  <a:schemeClr val="bg1"/>
                </a:solidFill>
                <a:effectLst/>
                <a:uLnTx/>
                <a:uFillTx/>
                <a:latin typeface="Segoe UI Light" panose="020B0502040204020203" pitchFamily="34" charset="0"/>
                <a:ea typeface="+mj-ea"/>
                <a:cs typeface="Segoe UI Light" panose="020B0502040204020203" pitchFamily="34" charset="0"/>
              </a:rPr>
              <a:t>Infragistics</a:t>
            </a:r>
            <a:r>
              <a:rPr kumimoji="0" lang="en-US" sz="4692" b="0" i="0" u="none" strike="noStrike" kern="1200" cap="none" spc="0" normalizeH="0" baseline="0" noProof="0" dirty="0">
                <a:ln>
                  <a:noFill/>
                </a:ln>
                <a:solidFill>
                  <a:schemeClr val="bg1"/>
                </a:solidFill>
                <a:effectLst/>
                <a:uLnTx/>
                <a:uFillTx/>
                <a:latin typeface="Segoe UI Light" panose="020B0502040204020203" pitchFamily="34" charset="0"/>
                <a:ea typeface="+mj-ea"/>
                <a:cs typeface="Segoe UI Light" panose="020B0502040204020203" pitchFamily="34" charset="0"/>
              </a:rPr>
              <a:t> Ultimate UI for </a:t>
            </a:r>
            <a:r>
              <a:rPr kumimoji="0" lang="en-US" sz="4692" b="0" i="0" u="none" strike="noStrike" kern="1200" cap="none" spc="0" normalizeH="0" baseline="0" noProof="0" dirty="0" err="1">
                <a:ln>
                  <a:noFill/>
                </a:ln>
                <a:solidFill>
                  <a:schemeClr val="bg1"/>
                </a:solidFill>
                <a:effectLst/>
                <a:uLnTx/>
                <a:uFillTx/>
                <a:latin typeface="Segoe UI Light" panose="020B0502040204020203" pitchFamily="34" charset="0"/>
                <a:ea typeface="+mj-ea"/>
                <a:cs typeface="Segoe UI Light" panose="020B0502040204020203" pitchFamily="34" charset="0"/>
              </a:rPr>
              <a:t>Xamarin</a:t>
            </a:r>
            <a:endParaRPr kumimoji="0" lang="en-US" sz="4692" b="0" i="0" u="none" strike="noStrike" kern="1200" cap="none" spc="0" normalizeH="0" baseline="0" noProof="0" dirty="0">
              <a:ln>
                <a:noFill/>
              </a:ln>
              <a:solidFill>
                <a:schemeClr val="bg1"/>
              </a:solidFill>
              <a:effectLst/>
              <a:uLnTx/>
              <a:uFillTx/>
              <a:latin typeface="Segoe UI Light" panose="020B0502040204020203" pitchFamily="34" charset="0"/>
              <a:ea typeface="+mj-ea"/>
              <a:cs typeface="Segoe UI Light" panose="020B0502040204020203" pitchFamily="34"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 y="6505827"/>
            <a:ext cx="12434711" cy="582877"/>
          </a:xfrm>
          <a:prstGeom prst="rect">
            <a:avLst/>
          </a:prstGeom>
        </p:spPr>
      </p:pic>
      <p:pic>
        <p:nvPicPr>
          <p:cNvPr id="8" name="Picture 4" descr="xamarin-data-chart-over-50-chart-types-l@2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10401" y="3864756"/>
            <a:ext cx="3021175" cy="1002216"/>
          </a:xfrm>
          <a:prstGeom prst="rect">
            <a:avLst/>
          </a:prstGeom>
          <a:noFill/>
          <a:ln>
            <a:noFill/>
          </a:ln>
          <a:effectLst>
            <a:outerShdw blurRad="127000" dist="50800" dir="84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descr="C:\Users\krosen\AppData\Local\Microsoft\Windows\INetCache\Content.Word\xamarin-radial-gauge-motion-framework-animations-support-l@2x.pn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6926" y="3596833"/>
            <a:ext cx="2986301" cy="972226"/>
          </a:xfrm>
          <a:prstGeom prst="rect">
            <a:avLst/>
          </a:prstGeom>
          <a:noFill/>
          <a:ln>
            <a:noFill/>
          </a:ln>
          <a:effectLst>
            <a:outerShdw blurRad="127000" dist="50800" dir="8400000" algn="tr" rotWithShape="0">
              <a:prstClr val="black">
                <a:alpha val="33000"/>
              </a:prstClr>
            </a:outerShdw>
          </a:effec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51852" y="1681873"/>
            <a:ext cx="2972492" cy="4908702"/>
          </a:xfrm>
          <a:prstGeom prst="rect">
            <a:avLst/>
          </a:prstGeom>
        </p:spPr>
      </p:pic>
      <p:pic>
        <p:nvPicPr>
          <p:cNvPr id="16" name="Picture 15" descr="C:\Users\krosen\AppData\Local\Microsoft\Windows\INetCache\Content.Word\xamarin-linear-gauge-main@2x.png"/>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33314" y="4304222"/>
            <a:ext cx="1582885" cy="1268071"/>
          </a:xfrm>
          <a:prstGeom prst="rect">
            <a:avLst/>
          </a:prstGeom>
          <a:noFill/>
          <a:ln>
            <a:noFill/>
          </a:ln>
          <a:effectLst>
            <a:outerShdw blurRad="127000" dist="50800" dir="8400000" algn="t" rotWithShape="0">
              <a:prstClr val="black">
                <a:alpha val="33000"/>
              </a:prstClr>
            </a:outerShdw>
          </a:effectLst>
        </p:spPr>
      </p:pic>
      <p:pic>
        <p:nvPicPr>
          <p:cNvPr id="20" name="Picture 3" descr="xamarin-datagrid-main@2x"/>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26316" y="4107197"/>
            <a:ext cx="1999739" cy="1435710"/>
          </a:xfrm>
          <a:prstGeom prst="rect">
            <a:avLst/>
          </a:prstGeom>
          <a:noFill/>
          <a:ln>
            <a:noFill/>
          </a:ln>
          <a:effectLst>
            <a:outerShdw blurRad="127000" dist="50800" dir="8400000" algn="tr" rotWithShape="0">
              <a:prstClr val="black">
                <a:alpha val="33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descr="C:\Users\krosen\AppData\Local\Microsoft\Windows\INetCache\Content.Word\xamarin-pie-chart-main@2x.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22975" y="3655028"/>
            <a:ext cx="1980188" cy="1421673"/>
          </a:xfrm>
          <a:prstGeom prst="rect">
            <a:avLst/>
          </a:prstGeom>
          <a:noFill/>
          <a:ln>
            <a:noFill/>
          </a:ln>
          <a:effectLst>
            <a:outerShdw blurRad="127000" dist="50800" dir="8400000" algn="tr" rotWithShape="0">
              <a:prstClr val="black">
                <a:alpha val="33000"/>
              </a:prstClr>
            </a:outerShdw>
          </a:effectLst>
        </p:spPr>
      </p:pic>
      <p:pic>
        <p:nvPicPr>
          <p:cNvPr id="18" name="Picture 17" descr="C:\Users\krosen\AppData\Local\Microsoft\Windows\INetCache\Content.Word\xamarin-bulletgraph-main@2x.png"/>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423961" y="4631161"/>
            <a:ext cx="1787166" cy="1283093"/>
          </a:xfrm>
          <a:prstGeom prst="rect">
            <a:avLst/>
          </a:prstGeom>
          <a:noFill/>
          <a:ln>
            <a:noFill/>
          </a:ln>
          <a:effectLst>
            <a:outerShdw blurRad="127000" dist="50800" dir="8400000" algn="tr" rotWithShape="0">
              <a:prstClr val="black">
                <a:alpha val="33000"/>
              </a:prstClr>
            </a:outerShdw>
          </a:effectLst>
        </p:spPr>
      </p:pic>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394697" y="312368"/>
            <a:ext cx="729646" cy="817459"/>
          </a:xfrm>
          <a:prstGeom prst="rect">
            <a:avLst/>
          </a:prstGeom>
        </p:spPr>
      </p:pic>
      <p:sp>
        <p:nvSpPr>
          <p:cNvPr id="26" name="Content Placeholder 2"/>
          <p:cNvSpPr txBox="1">
            <a:spLocks/>
          </p:cNvSpPr>
          <p:nvPr/>
        </p:nvSpPr>
        <p:spPr>
          <a:xfrm>
            <a:off x="559031" y="1175779"/>
            <a:ext cx="8752016" cy="487789"/>
          </a:xfrm>
          <a:prstGeom prst="rect">
            <a:avLst/>
          </a:prstGeom>
        </p:spPr>
        <p:txBody>
          <a:bodyPr vert="horz" lIns="93260" tIns="46630" rIns="93260" bIns="4663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4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The complete toolkit for building fast, beautiful, native mobile apps</a:t>
            </a:r>
          </a:p>
        </p:txBody>
      </p:sp>
      <p:sp>
        <p:nvSpPr>
          <p:cNvPr id="7" name="Content Placeholder 2"/>
          <p:cNvSpPr>
            <a:spLocks noGrp="1"/>
          </p:cNvSpPr>
          <p:nvPr>
            <p:ph idx="1"/>
          </p:nvPr>
        </p:nvSpPr>
        <p:spPr>
          <a:xfrm>
            <a:off x="521351" y="6102786"/>
            <a:ext cx="8414267" cy="373655"/>
          </a:xfrm>
        </p:spPr>
        <p:txBody>
          <a:bodyPr>
            <a:noAutofit/>
          </a:bodyPr>
          <a:lstStyle/>
          <a:p>
            <a:pPr marL="0" indent="0">
              <a:buNone/>
            </a:pPr>
            <a:r>
              <a:rPr lang="en-US" sz="1836" dirty="0">
                <a:solidFill>
                  <a:schemeClr val="bg1"/>
                </a:solidFill>
                <a:latin typeface="Segoe UI Semibold" panose="020B0702040204020203" pitchFamily="34" charset="0"/>
                <a:cs typeface="Segoe UI Semibold" panose="020B0702040204020203" pitchFamily="34" charset="0"/>
              </a:rPr>
              <a:t>Free trial: www.infragistics.com/xamarin</a:t>
            </a:r>
            <a:endParaRPr lang="en-US" sz="2040" dirty="0">
              <a:solidFill>
                <a:schemeClr val="bg1"/>
              </a:solidFill>
              <a:latin typeface="Segoe UI Semibold" panose="020B0702040204020203" pitchFamily="34" charset="0"/>
              <a:cs typeface="Segoe UI Semibold" panose="020B0702040204020203" pitchFamily="34" charset="0"/>
            </a:endParaRPr>
          </a:p>
          <a:p>
            <a:pPr marL="0" indent="0">
              <a:buNone/>
            </a:pPr>
            <a:endParaRPr lang="en-US" sz="2040" dirty="0">
              <a:solidFill>
                <a:schemeClr val="bg1"/>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680139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a:spLocks/>
          </p:cNvSpPr>
          <p:nvPr/>
        </p:nvSpPr>
        <p:spPr bwMode="white">
          <a:xfrm>
            <a:off x="552444" y="784681"/>
            <a:ext cx="7593276" cy="612897"/>
          </a:xfrm>
          <a:prstGeom prst="rect">
            <a:avLst/>
          </a:prstGeom>
          <a:noFill/>
          <a:ln w="9525">
            <a:noFill/>
            <a:miter lim="800000"/>
            <a:headEnd/>
            <a:tailEnd/>
          </a:ln>
        </p:spPr>
        <p:txBody>
          <a:bodyPr vert="horz" wrap="square" lIns="93260" tIns="46630" rIns="93260" bIns="46630" numCol="1" anchor="ctr" anchorCtr="0" compatLnSpc="1">
            <a:prstTxWarp prst="textNoShape">
              <a:avLst/>
            </a:prstTxWarp>
            <a:spAutoFit/>
          </a:bodyPr>
          <a:lstStyle>
            <a:lvl1pPr algn="ctr" rtl="0" eaLnBrk="1" fontAlgn="base" hangingPunct="1">
              <a:lnSpc>
                <a:spcPct val="90000"/>
              </a:lnSpc>
              <a:spcBef>
                <a:spcPct val="0"/>
              </a:spcBef>
              <a:spcAft>
                <a:spcPct val="0"/>
              </a:spcAft>
              <a:defRPr sz="3600" b="1">
                <a:solidFill>
                  <a:schemeClr val="accent2"/>
                </a:solidFill>
                <a:latin typeface="Arial" pitchFamily="34" charset="0"/>
                <a:ea typeface="+mj-ea"/>
                <a:cs typeface="Arial" pitchFamily="34" charset="0"/>
              </a:defRPr>
            </a:lvl1pPr>
            <a:lvl2pPr algn="l" rtl="0" eaLnBrk="1" fontAlgn="base" hangingPunct="1">
              <a:lnSpc>
                <a:spcPct val="90000"/>
              </a:lnSpc>
              <a:spcBef>
                <a:spcPct val="0"/>
              </a:spcBef>
              <a:spcAft>
                <a:spcPct val="0"/>
              </a:spcAft>
              <a:defRPr sz="3200">
                <a:solidFill>
                  <a:schemeClr val="bg1"/>
                </a:solidFill>
                <a:latin typeface="Arial" charset="0"/>
              </a:defRPr>
            </a:lvl2pPr>
            <a:lvl3pPr algn="l" rtl="0" eaLnBrk="1" fontAlgn="base" hangingPunct="1">
              <a:lnSpc>
                <a:spcPct val="90000"/>
              </a:lnSpc>
              <a:spcBef>
                <a:spcPct val="0"/>
              </a:spcBef>
              <a:spcAft>
                <a:spcPct val="0"/>
              </a:spcAft>
              <a:defRPr sz="3200">
                <a:solidFill>
                  <a:schemeClr val="bg1"/>
                </a:solidFill>
                <a:latin typeface="Arial" charset="0"/>
              </a:defRPr>
            </a:lvl3pPr>
            <a:lvl4pPr algn="l" rtl="0" eaLnBrk="1" fontAlgn="base" hangingPunct="1">
              <a:lnSpc>
                <a:spcPct val="90000"/>
              </a:lnSpc>
              <a:spcBef>
                <a:spcPct val="0"/>
              </a:spcBef>
              <a:spcAft>
                <a:spcPct val="0"/>
              </a:spcAft>
              <a:defRPr sz="3200">
                <a:solidFill>
                  <a:schemeClr val="bg1"/>
                </a:solidFill>
                <a:latin typeface="Arial" charset="0"/>
              </a:defRPr>
            </a:lvl4pPr>
            <a:lvl5pPr algn="l" rtl="0" eaLnBrk="1" fontAlgn="base" hangingPunct="1">
              <a:lnSpc>
                <a:spcPct val="90000"/>
              </a:lnSpc>
              <a:spcBef>
                <a:spcPct val="0"/>
              </a:spcBef>
              <a:spcAft>
                <a:spcPct val="0"/>
              </a:spcAft>
              <a:defRPr sz="3200">
                <a:solidFill>
                  <a:schemeClr val="bg1"/>
                </a:solidFill>
                <a:latin typeface="Arial" charset="0"/>
              </a:defRPr>
            </a:lvl5pPr>
            <a:lvl6pPr marL="457200" algn="l" rtl="0" eaLnBrk="1" fontAlgn="base" hangingPunct="1">
              <a:lnSpc>
                <a:spcPct val="90000"/>
              </a:lnSpc>
              <a:spcBef>
                <a:spcPct val="0"/>
              </a:spcBef>
              <a:spcAft>
                <a:spcPct val="0"/>
              </a:spcAft>
              <a:defRPr sz="3200">
                <a:solidFill>
                  <a:schemeClr val="bg1"/>
                </a:solidFill>
                <a:latin typeface="Arial" charset="0"/>
              </a:defRPr>
            </a:lvl6pPr>
            <a:lvl7pPr marL="914400" algn="l" rtl="0" eaLnBrk="1" fontAlgn="base" hangingPunct="1">
              <a:lnSpc>
                <a:spcPct val="90000"/>
              </a:lnSpc>
              <a:spcBef>
                <a:spcPct val="0"/>
              </a:spcBef>
              <a:spcAft>
                <a:spcPct val="0"/>
              </a:spcAft>
              <a:defRPr sz="3200">
                <a:solidFill>
                  <a:schemeClr val="bg1"/>
                </a:solidFill>
                <a:latin typeface="Arial" charset="0"/>
              </a:defRPr>
            </a:lvl7pPr>
            <a:lvl8pPr marL="1371600" algn="l" rtl="0" eaLnBrk="1" fontAlgn="base" hangingPunct="1">
              <a:lnSpc>
                <a:spcPct val="90000"/>
              </a:lnSpc>
              <a:spcBef>
                <a:spcPct val="0"/>
              </a:spcBef>
              <a:spcAft>
                <a:spcPct val="0"/>
              </a:spcAft>
              <a:defRPr sz="3200">
                <a:solidFill>
                  <a:schemeClr val="bg1"/>
                </a:solidFill>
                <a:latin typeface="Arial" charset="0"/>
              </a:defRPr>
            </a:lvl8pPr>
            <a:lvl9pPr marL="1828800" algn="l" rtl="0" eaLnBrk="1" fontAlgn="base" hangingPunct="1">
              <a:lnSpc>
                <a:spcPct val="90000"/>
              </a:lnSpc>
              <a:spcBef>
                <a:spcPct val="0"/>
              </a:spcBef>
              <a:spcAft>
                <a:spcPct val="0"/>
              </a:spcAft>
              <a:defRPr sz="3200">
                <a:solidFill>
                  <a:schemeClr val="bg1"/>
                </a:solidFill>
                <a:latin typeface="Arial" charset="0"/>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3672" b="0" i="0" u="none" strike="noStrike" kern="0" cap="none" spc="0" normalizeH="0" baseline="0" noProof="0" dirty="0" err="1">
                <a:ln>
                  <a:noFill/>
                </a:ln>
                <a:solidFill>
                  <a:schemeClr val="accent2"/>
                </a:solidFill>
                <a:effectLst/>
                <a:uLnTx/>
                <a:uFillTx/>
                <a:latin typeface="+mj-lt"/>
                <a:ea typeface="+mj-ea"/>
                <a:cs typeface="Bookman Old Style"/>
              </a:rPr>
              <a:t>Telerik</a:t>
            </a:r>
            <a:r>
              <a:rPr kumimoji="0" lang="en-US" sz="3672" b="0" i="0" u="none" strike="noStrike" kern="0" cap="none" spc="0" normalizeH="0" baseline="0" noProof="0" dirty="0">
                <a:ln>
                  <a:noFill/>
                </a:ln>
                <a:solidFill>
                  <a:schemeClr val="accent2"/>
                </a:solidFill>
                <a:effectLst/>
                <a:uLnTx/>
                <a:uFillTx/>
                <a:latin typeface="+mj-lt"/>
                <a:ea typeface="+mj-ea"/>
                <a:cs typeface="Bookman Old Style"/>
              </a:rPr>
              <a:t> UI for Xamarin</a:t>
            </a:r>
          </a:p>
        </p:txBody>
      </p:sp>
      <p:sp>
        <p:nvSpPr>
          <p:cNvPr id="16" name="TextBox 15"/>
          <p:cNvSpPr txBox="1"/>
          <p:nvPr/>
        </p:nvSpPr>
        <p:spPr>
          <a:xfrm>
            <a:off x="552444" y="1744662"/>
            <a:ext cx="10783559" cy="6590650"/>
          </a:xfrm>
          <a:prstGeom prst="rect">
            <a:avLst/>
          </a:prstGeom>
          <a:noFill/>
        </p:spPr>
        <p:txBody>
          <a:bodyPr wrap="square" rtlCol="0">
            <a:spAutoFit/>
          </a:bodyPr>
          <a:lstStyle/>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0" cap="none" spc="0" normalizeH="0" baseline="0" noProof="0" dirty="0">
                <a:ln>
                  <a:noFill/>
                </a:ln>
                <a:solidFill>
                  <a:srgbClr val="2A2D33"/>
                </a:solidFill>
                <a:effectLst/>
                <a:uLnTx/>
                <a:uFillTx/>
                <a:ea typeface="Helvetica" charset="0"/>
                <a:cs typeface="Helvetica" charset="0"/>
              </a:rPr>
              <a:t>Polished UI controls out of the box</a:t>
            </a: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0" cap="none" spc="0" normalizeH="0" baseline="0" noProof="0" dirty="0">
                <a:ln>
                  <a:noFill/>
                </a:ln>
                <a:solidFill>
                  <a:srgbClr val="2A2D33"/>
                </a:solidFill>
                <a:effectLst/>
                <a:uLnTx/>
                <a:uFillTx/>
                <a:ea typeface="Helvetica" charset="0"/>
                <a:cs typeface="Helvetica" charset="0"/>
              </a:rPr>
              <a:t>Allows developers to focus on app features, rather sweating UI details</a:t>
            </a: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0" cap="none" spc="0" normalizeH="0" baseline="0" noProof="0" dirty="0">
                <a:ln>
                  <a:noFill/>
                </a:ln>
                <a:solidFill>
                  <a:srgbClr val="2A2D33"/>
                </a:solidFill>
                <a:effectLst/>
                <a:uLnTx/>
                <a:uFillTx/>
                <a:ea typeface="Helvetica" charset="0"/>
                <a:cs typeface="Helvetica" charset="0"/>
              </a:rPr>
              <a:t>Native controls for </a:t>
            </a:r>
            <a:r>
              <a:rPr kumimoji="0" lang="en-US" sz="2040" b="0" i="0" u="none" strike="noStrike" kern="0" cap="none" spc="0" normalizeH="0" baseline="0" noProof="0" dirty="0" err="1">
                <a:ln>
                  <a:noFill/>
                </a:ln>
                <a:solidFill>
                  <a:srgbClr val="2A2D33"/>
                </a:solidFill>
                <a:effectLst/>
                <a:uLnTx/>
                <a:uFillTx/>
                <a:ea typeface="Helvetica" charset="0"/>
                <a:cs typeface="Helvetica" charset="0"/>
              </a:rPr>
              <a:t>Xamarin.iOS</a:t>
            </a:r>
            <a:r>
              <a:rPr kumimoji="0" lang="en-US" sz="2040" b="0" i="0" u="none" strike="noStrike" kern="0" cap="none" spc="0" normalizeH="0" baseline="0" noProof="0" dirty="0">
                <a:ln>
                  <a:noFill/>
                </a:ln>
                <a:solidFill>
                  <a:srgbClr val="2A2D33"/>
                </a:solidFill>
                <a:effectLst/>
                <a:uLnTx/>
                <a:uFillTx/>
                <a:ea typeface="Helvetica" charset="0"/>
                <a:cs typeface="Helvetica" charset="0"/>
              </a:rPr>
              <a:t> &amp; </a:t>
            </a:r>
            <a:r>
              <a:rPr kumimoji="0" lang="en-US" sz="2040" b="0" i="0" u="none" strike="noStrike" kern="0" cap="none" spc="0" normalizeH="0" baseline="0" noProof="0" dirty="0" err="1">
                <a:ln>
                  <a:noFill/>
                </a:ln>
                <a:solidFill>
                  <a:srgbClr val="2A2D33"/>
                </a:solidFill>
                <a:effectLst/>
                <a:uLnTx/>
                <a:uFillTx/>
                <a:ea typeface="Helvetica" charset="0"/>
                <a:cs typeface="Helvetica" charset="0"/>
              </a:rPr>
              <a:t>Xamarin.Android</a:t>
            </a:r>
            <a:endParaRPr kumimoji="0" lang="en-US" sz="2040" b="0" i="0" u="none" strike="noStrike" kern="0" cap="none" spc="0" normalizeH="0" baseline="0" noProof="0" dirty="0">
              <a:ln>
                <a:noFill/>
              </a:ln>
              <a:solidFill>
                <a:srgbClr val="2A2D33"/>
              </a:solidFill>
              <a:effectLst/>
              <a:uLnTx/>
              <a:uFillTx/>
              <a:ea typeface="Helvetica" charset="0"/>
              <a:cs typeface="Helvetica" charset="0"/>
            </a:endParaRP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0" cap="none" spc="0" normalizeH="0" baseline="0" noProof="0" dirty="0">
                <a:ln>
                  <a:noFill/>
                </a:ln>
                <a:solidFill>
                  <a:srgbClr val="2A2D33"/>
                </a:solidFill>
                <a:effectLst/>
                <a:uLnTx/>
                <a:uFillTx/>
                <a:ea typeface="Helvetica" charset="0"/>
                <a:cs typeface="Helvetica" charset="0"/>
              </a:rPr>
              <a:t>Cross-platform wrappers for Xamarin.Forms</a:t>
            </a: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0" cap="none" spc="0" normalizeH="0" baseline="0" noProof="0" dirty="0">
                <a:ln>
                  <a:noFill/>
                </a:ln>
                <a:solidFill>
                  <a:srgbClr val="2A2D33"/>
                </a:solidFill>
                <a:effectLst/>
                <a:uLnTx/>
                <a:uFillTx/>
                <a:ea typeface="Helvetica" charset="0"/>
                <a:cs typeface="Helvetica" charset="0"/>
              </a:rPr>
              <a:t>Extreme performance tuned</a:t>
            </a: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0" cap="none" spc="0" normalizeH="0" baseline="0" noProof="0" dirty="0">
                <a:ln>
                  <a:noFill/>
                </a:ln>
                <a:solidFill>
                  <a:srgbClr val="2A2D33"/>
                </a:solidFill>
                <a:effectLst/>
                <a:uLnTx/>
                <a:uFillTx/>
                <a:ea typeface="Helvetica" charset="0"/>
                <a:cs typeface="Helvetica" charset="0"/>
              </a:rPr>
              <a:t>Works seamlessly on Windows/Mac</a:t>
            </a: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0" cap="none" spc="0" normalizeH="0" baseline="0" noProof="0" dirty="0">
                <a:ln>
                  <a:noFill/>
                </a:ln>
                <a:solidFill>
                  <a:srgbClr val="2A2D33"/>
                </a:solidFill>
                <a:effectLst/>
                <a:uLnTx/>
                <a:uFillTx/>
                <a:ea typeface="Helvetica" charset="0"/>
                <a:cs typeface="Helvetica" charset="0"/>
              </a:rPr>
              <a:t>Easy integration through NuGet and Templates</a:t>
            </a: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0" cap="none" spc="0" normalizeH="0" baseline="0" noProof="0" dirty="0">
                <a:ln>
                  <a:noFill/>
                </a:ln>
                <a:solidFill>
                  <a:srgbClr val="2A2D33"/>
                </a:solidFill>
                <a:effectLst/>
                <a:uLnTx/>
                <a:uFillTx/>
                <a:ea typeface="Helvetica" charset="0"/>
                <a:cs typeface="Helvetica" charset="0"/>
              </a:rPr>
              <a:t>Lot of customization options</a:t>
            </a: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r>
              <a:rPr kumimoji="0" lang="en-US" sz="2040" b="0" i="0" u="none" strike="noStrike" kern="0" cap="none" spc="0" normalizeH="0" baseline="0" noProof="0" dirty="0">
                <a:ln>
                  <a:noFill/>
                </a:ln>
                <a:solidFill>
                  <a:srgbClr val="2A2D33"/>
                </a:solidFill>
                <a:effectLst/>
                <a:uLnTx/>
                <a:uFillTx/>
                <a:ea typeface="Helvetica" charset="0"/>
                <a:cs typeface="Helvetica" charset="0"/>
              </a:rPr>
              <a:t>Sample apps in Stores</a:t>
            </a: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2040" b="0" i="0" u="none" strike="noStrike" kern="0" cap="none" spc="0" normalizeH="0" baseline="0" noProof="0" dirty="0">
              <a:ln>
                <a:noFill/>
              </a:ln>
              <a:solidFill>
                <a:srgbClr val="2A2D33"/>
              </a:solidFill>
              <a:effectLst/>
              <a:uLnTx/>
              <a:uFillTx/>
              <a:ea typeface="Helvetica" charset="0"/>
              <a:cs typeface="Helvetica" charset="0"/>
            </a:endParaRP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2040" b="0" i="0" u="none" strike="noStrike" kern="0" cap="none" spc="0" normalizeH="0" baseline="0" noProof="0" dirty="0">
              <a:ln>
                <a:noFill/>
              </a:ln>
              <a:solidFill>
                <a:srgbClr val="2A2D33"/>
              </a:solidFill>
              <a:effectLst/>
              <a:uLnTx/>
              <a:uFillTx/>
              <a:ea typeface="Helvetica" charset="0"/>
              <a:cs typeface="Helvetica" charset="0"/>
            </a:endParaRP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1836" b="0" i="0" u="none" strike="noStrike" kern="0" cap="none" spc="0" normalizeH="0" baseline="0" noProof="0" dirty="0">
              <a:ln>
                <a:noFill/>
              </a:ln>
              <a:solidFill>
                <a:schemeClr val="accent2"/>
              </a:solidFill>
              <a:effectLst/>
              <a:uLnTx/>
              <a:uFillTx/>
              <a:ea typeface="Helvetica" charset="0"/>
              <a:cs typeface="Helvetica" charset="0"/>
            </a:endParaRP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1836" b="0" i="0" u="none" strike="noStrike" kern="0" cap="none" spc="0" normalizeH="0" baseline="0" noProof="0" dirty="0">
              <a:ln>
                <a:noFill/>
              </a:ln>
              <a:solidFill>
                <a:schemeClr val="accent2"/>
              </a:solidFill>
              <a:effectLst/>
              <a:uLnTx/>
              <a:uFillTx/>
              <a:ea typeface="Helvetica" charset="0"/>
              <a:cs typeface="Helvetica" charset="0"/>
            </a:endParaRPr>
          </a:p>
          <a:p>
            <a:pPr marL="349619" marR="0" lvl="0" indent="-349619" defTabSz="914400" eaLnBrk="1" fontAlgn="auto" latinLnBrk="0" hangingPunct="1">
              <a:lnSpc>
                <a:spcPct val="150000"/>
              </a:lnSpc>
              <a:spcBef>
                <a:spcPts val="0"/>
              </a:spcBef>
              <a:spcAft>
                <a:spcPts val="0"/>
              </a:spcAft>
              <a:buClr>
                <a:srgbClr val="5CE600"/>
              </a:buClr>
              <a:buSzTx/>
              <a:buFont typeface="+mj-lt"/>
              <a:buAutoNum type="arabicPeriod"/>
              <a:tabLst/>
              <a:defRPr/>
            </a:pPr>
            <a:endParaRPr kumimoji="0" lang="en-US" sz="2040" b="0" i="0" u="none" strike="noStrike" kern="0" cap="none" spc="0" normalizeH="0" baseline="0" noProof="0" dirty="0">
              <a:ln>
                <a:noFill/>
              </a:ln>
              <a:solidFill>
                <a:srgbClr val="2A2D33"/>
              </a:solidFill>
              <a:effectLst/>
              <a:uLnTx/>
              <a:uFillTx/>
              <a:ea typeface="Helvetica" charset="0"/>
              <a:cs typeface="Helvetica"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5037" y="5191121"/>
            <a:ext cx="1331123" cy="1435614"/>
          </a:xfrm>
          <a:prstGeom prst="rect">
            <a:avLst/>
          </a:prstGeom>
        </p:spPr>
      </p:pic>
      <p:sp>
        <p:nvSpPr>
          <p:cNvPr id="6" name="TextBox 5"/>
          <p:cNvSpPr txBox="1"/>
          <p:nvPr/>
        </p:nvSpPr>
        <p:spPr bwMode="auto">
          <a:xfrm>
            <a:off x="5449714" y="5859462"/>
            <a:ext cx="5721523" cy="533650"/>
          </a:xfrm>
          <a:prstGeom prst="rect">
            <a:avLst/>
          </a:prstGeom>
          <a:noFill/>
          <a:ln w="9525">
            <a:noFill/>
            <a:miter lim="800000"/>
            <a:headEnd/>
            <a:tailEnd/>
          </a:ln>
        </p:spPr>
        <p:txBody>
          <a:bodyPr vert="horz" wrap="none" lIns="93260" tIns="46630" rIns="93260" bIns="46630" numCol="1" rtlCol="0" anchor="t" anchorCtr="0" compatLnSpc="1">
            <a:prstTxWarp prst="textNoShape">
              <a:avLst/>
            </a:prstTxWarp>
            <a:spAutoFit/>
          </a:bodyPr>
          <a:lstStyle/>
          <a:p>
            <a:pPr marL="0" marR="0" lvl="0" indent="0" defTabSz="932597" eaLnBrk="1" fontAlgn="base" latinLnBrk="0" hangingPunct="1">
              <a:lnSpc>
                <a:spcPct val="100000"/>
              </a:lnSpc>
              <a:spcBef>
                <a:spcPts val="490"/>
              </a:spcBef>
              <a:spcAft>
                <a:spcPct val="0"/>
              </a:spcAft>
              <a:buClrTx/>
              <a:buSzTx/>
              <a:buFontTx/>
              <a:buNone/>
              <a:tabLst/>
              <a:defRPr/>
            </a:pPr>
            <a:r>
              <a:rPr kumimoji="0" lang="en-US" sz="2856" b="0" i="0" u="none" strike="noStrike" kern="0" cap="none" spc="0" normalizeH="0" baseline="0" noProof="0" dirty="0">
                <a:ln>
                  <a:noFill/>
                </a:ln>
                <a:solidFill>
                  <a:srgbClr val="55D400"/>
                </a:solidFill>
                <a:effectLst/>
                <a:uLnTx/>
                <a:uFillTx/>
              </a:rPr>
              <a:t>The Best .NET UI for .NET Ninjas!</a:t>
            </a:r>
          </a:p>
        </p:txBody>
      </p:sp>
      <p:pic>
        <p:nvPicPr>
          <p:cNvPr id="8" name="Picture 7"/>
          <p:cNvPicPr>
            <a:picLocks noChangeAspect="1"/>
          </p:cNvPicPr>
          <p:nvPr/>
        </p:nvPicPr>
        <p:blipFill>
          <a:blip r:embed="rId4"/>
          <a:stretch>
            <a:fillRect/>
          </a:stretch>
        </p:blipFill>
        <p:spPr>
          <a:xfrm>
            <a:off x="8885238" y="4507772"/>
            <a:ext cx="1997229" cy="1296447"/>
          </a:xfrm>
          <a:prstGeom prst="rect">
            <a:avLst/>
          </a:prstGeom>
        </p:spPr>
      </p:pic>
      <p:pic>
        <p:nvPicPr>
          <p:cNvPr id="9" name="Picture 8"/>
          <p:cNvPicPr>
            <a:picLocks noChangeAspect="1"/>
          </p:cNvPicPr>
          <p:nvPr/>
        </p:nvPicPr>
        <p:blipFill>
          <a:blip r:embed="rId5"/>
          <a:stretch>
            <a:fillRect/>
          </a:stretch>
        </p:blipFill>
        <p:spPr>
          <a:xfrm>
            <a:off x="9882655" y="851791"/>
            <a:ext cx="2206090" cy="1424945"/>
          </a:xfrm>
          <a:prstGeom prst="rect">
            <a:avLst/>
          </a:prstGeom>
        </p:spPr>
      </p:pic>
      <p:pic>
        <p:nvPicPr>
          <p:cNvPr id="10" name="Picture 9"/>
          <p:cNvPicPr>
            <a:picLocks noChangeAspect="1"/>
          </p:cNvPicPr>
          <p:nvPr/>
        </p:nvPicPr>
        <p:blipFill>
          <a:blip r:embed="rId6"/>
          <a:stretch>
            <a:fillRect/>
          </a:stretch>
        </p:blipFill>
        <p:spPr>
          <a:xfrm>
            <a:off x="7094559" y="591845"/>
            <a:ext cx="2824409" cy="1833388"/>
          </a:xfrm>
          <a:prstGeom prst="rect">
            <a:avLst/>
          </a:prstGeom>
        </p:spPr>
      </p:pic>
      <p:pic>
        <p:nvPicPr>
          <p:cNvPr id="11" name="Picture 10"/>
          <p:cNvPicPr>
            <a:picLocks noChangeAspect="1"/>
          </p:cNvPicPr>
          <p:nvPr/>
        </p:nvPicPr>
        <p:blipFill>
          <a:blip r:embed="rId7"/>
          <a:stretch>
            <a:fillRect/>
          </a:stretch>
        </p:blipFill>
        <p:spPr>
          <a:xfrm>
            <a:off x="6904037" y="2871668"/>
            <a:ext cx="2093199" cy="1380777"/>
          </a:xfrm>
          <a:prstGeom prst="rect">
            <a:avLst/>
          </a:prstGeom>
        </p:spPr>
      </p:pic>
      <p:pic>
        <p:nvPicPr>
          <p:cNvPr id="12" name="Picture 11"/>
          <p:cNvPicPr>
            <a:picLocks noChangeAspect="1"/>
          </p:cNvPicPr>
          <p:nvPr/>
        </p:nvPicPr>
        <p:blipFill>
          <a:blip r:embed="rId8"/>
          <a:stretch>
            <a:fillRect/>
          </a:stretch>
        </p:blipFill>
        <p:spPr>
          <a:xfrm>
            <a:off x="10714037" y="3187473"/>
            <a:ext cx="1560321" cy="1149710"/>
          </a:xfrm>
          <a:prstGeom prst="rect">
            <a:avLst/>
          </a:prstGeom>
        </p:spPr>
      </p:pic>
      <p:pic>
        <p:nvPicPr>
          <p:cNvPr id="13" name="Picture 12"/>
          <p:cNvPicPr>
            <a:picLocks noChangeAspect="1"/>
          </p:cNvPicPr>
          <p:nvPr/>
        </p:nvPicPr>
        <p:blipFill>
          <a:blip r:embed="rId9"/>
          <a:stretch>
            <a:fillRect/>
          </a:stretch>
        </p:blipFill>
        <p:spPr>
          <a:xfrm>
            <a:off x="8821080" y="2879628"/>
            <a:ext cx="1905000" cy="1349066"/>
          </a:xfrm>
          <a:prstGeom prst="rect">
            <a:avLst/>
          </a:prstGeom>
        </p:spPr>
      </p:pic>
      <p:pic>
        <p:nvPicPr>
          <p:cNvPr id="14" name="Picture 13"/>
          <p:cNvPicPr>
            <a:picLocks noChangeAspect="1"/>
          </p:cNvPicPr>
          <p:nvPr/>
        </p:nvPicPr>
        <p:blipFill>
          <a:blip r:embed="rId10"/>
          <a:stretch>
            <a:fillRect/>
          </a:stretch>
        </p:blipFill>
        <p:spPr>
          <a:xfrm>
            <a:off x="7350577" y="4698067"/>
            <a:ext cx="1467576" cy="986108"/>
          </a:xfrm>
          <a:prstGeom prst="rect">
            <a:avLst/>
          </a:prstGeom>
        </p:spPr>
      </p:pic>
      <p:sp>
        <p:nvSpPr>
          <p:cNvPr id="2" name="Rectangle 1"/>
          <p:cNvSpPr/>
          <p:nvPr/>
        </p:nvSpPr>
        <p:spPr>
          <a:xfrm>
            <a:off x="884237" y="6257403"/>
            <a:ext cx="3502369" cy="492443"/>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600" b="0" i="0" u="none" strike="noStrike" kern="0" cap="none" spc="0" normalizeH="0" baseline="0" noProof="0" dirty="0">
                <a:ln>
                  <a:noFill/>
                </a:ln>
                <a:solidFill>
                  <a:schemeClr val="accent1"/>
                </a:solidFill>
                <a:effectLst/>
                <a:uLnTx/>
                <a:uFillTx/>
              </a:rPr>
              <a:t>telerik.com/</a:t>
            </a:r>
            <a:r>
              <a:rPr kumimoji="0" lang="en-US" sz="2600" b="0" i="0" u="none" strike="noStrike" kern="0" cap="none" spc="0" normalizeH="0" baseline="0" noProof="0" dirty="0" err="1">
                <a:ln>
                  <a:noFill/>
                </a:ln>
                <a:solidFill>
                  <a:schemeClr val="accent1"/>
                </a:solidFill>
                <a:effectLst/>
                <a:uLnTx/>
                <a:uFillTx/>
              </a:rPr>
              <a:t>xamarin-ui</a:t>
            </a:r>
            <a:endParaRPr kumimoji="0" lang="en-US" sz="26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2272299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256331" y="1706815"/>
            <a:ext cx="5511019" cy="4633576"/>
          </a:xfrm>
        </p:spPr>
        <p:txBody>
          <a:bodyPr/>
          <a:lstStyle/>
          <a:p>
            <a:pPr marL="0" indent="0">
              <a:buNone/>
            </a:pPr>
            <a:r>
              <a:rPr lang="en-US" sz="1099" dirty="0">
                <a:solidFill>
                  <a:schemeClr val="tx1"/>
                </a:solidFill>
              </a:rPr>
              <a:t>&lt;?</a:t>
            </a:r>
            <a:r>
              <a:rPr lang="en-US" sz="1099" dirty="0">
                <a:solidFill>
                  <a:srgbClr val="53954A"/>
                </a:solidFill>
              </a:rPr>
              <a:t>xml</a:t>
            </a:r>
            <a:r>
              <a:rPr lang="en-US" sz="1099" dirty="0">
                <a:solidFill>
                  <a:schemeClr val="tx1"/>
                </a:solidFill>
              </a:rPr>
              <a:t> </a:t>
            </a:r>
            <a:r>
              <a:rPr lang="en-US" sz="1099" dirty="0">
                <a:solidFill>
                  <a:srgbClr val="654792"/>
                </a:solidFill>
              </a:rPr>
              <a:t>version</a:t>
            </a:r>
            <a:r>
              <a:rPr lang="en-US" sz="1099" dirty="0">
                <a:solidFill>
                  <a:schemeClr val="tx1"/>
                </a:solidFill>
              </a:rPr>
              <a:t>=</a:t>
            </a:r>
            <a:r>
              <a:rPr lang="en-US" sz="1099" dirty="0">
                <a:solidFill>
                  <a:srgbClr val="D53A05"/>
                </a:solidFill>
              </a:rPr>
              <a:t>"1.0" </a:t>
            </a:r>
            <a:r>
              <a:rPr lang="en-US" sz="1099" dirty="0">
                <a:solidFill>
                  <a:srgbClr val="654792"/>
                </a:solidFill>
              </a:rPr>
              <a:t>encoding</a:t>
            </a:r>
            <a:r>
              <a:rPr lang="en-US" sz="1099" dirty="0">
                <a:solidFill>
                  <a:schemeClr val="tx1"/>
                </a:solidFill>
              </a:rPr>
              <a:t>=</a:t>
            </a:r>
            <a:r>
              <a:rPr lang="en-US" sz="1099" dirty="0">
                <a:solidFill>
                  <a:srgbClr val="D53A05"/>
                </a:solidFill>
              </a:rPr>
              <a:t>"UTF-8"</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a:solidFill>
                  <a:schemeClr val="tx1"/>
                </a:solidFill>
              </a:rPr>
              <a:t> </a:t>
            </a:r>
            <a:r>
              <a:rPr lang="en-US" sz="1099" dirty="0" err="1">
                <a:solidFill>
                  <a:srgbClr val="654792"/>
                </a:solidFill>
              </a:rPr>
              <a:t>xmlns</a:t>
            </a:r>
            <a:r>
              <a:rPr lang="en-US" sz="1099" dirty="0">
                <a:solidFill>
                  <a:schemeClr val="tx1"/>
                </a:solidFill>
              </a:rPr>
              <a:t>=</a:t>
            </a:r>
            <a:r>
              <a:rPr lang="en-US" sz="1099" dirty="0">
                <a:solidFill>
                  <a:srgbClr val="D53A05"/>
                </a:solidFill>
              </a:rPr>
              <a:t>"http://</a:t>
            </a:r>
            <a:r>
              <a:rPr lang="en-US" sz="1099" dirty="0" err="1">
                <a:solidFill>
                  <a:srgbClr val="D53A05"/>
                </a:solidFill>
              </a:rPr>
              <a:t>xamarin.com</a:t>
            </a:r>
            <a:r>
              <a:rPr lang="en-US" sz="1099" dirty="0">
                <a:solidFill>
                  <a:srgbClr val="D53A05"/>
                </a:solidFill>
              </a:rPr>
              <a:t>/schemas/2014/forms</a:t>
            </a:r>
            <a:r>
              <a:rPr lang="en-US" sz="1099" dirty="0">
                <a:solidFill>
                  <a:schemeClr val="tx1"/>
                </a:solidFill>
              </a:rPr>
              <a:t>"</a:t>
            </a:r>
          </a:p>
          <a:p>
            <a:pPr marL="0" indent="0">
              <a:buNone/>
            </a:pPr>
            <a:r>
              <a:rPr lang="en-US" sz="1099" dirty="0">
                <a:solidFill>
                  <a:schemeClr val="tx1"/>
                </a:solidFill>
              </a:rPr>
              <a:t>            </a:t>
            </a:r>
            <a:r>
              <a:rPr lang="en-US" sz="1099" dirty="0" err="1">
                <a:solidFill>
                  <a:srgbClr val="654792"/>
                </a:solidFill>
              </a:rPr>
              <a:t>xmlns:x</a:t>
            </a:r>
            <a:r>
              <a:rPr lang="en-US" sz="1099" dirty="0">
                <a:solidFill>
                  <a:schemeClr val="tx1"/>
                </a:solidFill>
              </a:rPr>
              <a:t>=</a:t>
            </a:r>
            <a:r>
              <a:rPr lang="en-US" sz="1099" dirty="0">
                <a:solidFill>
                  <a:srgbClr val="D53A05"/>
                </a:solidFill>
              </a:rPr>
              <a:t>"http://</a:t>
            </a:r>
            <a:r>
              <a:rPr lang="en-US" sz="1199" dirty="0" err="1">
                <a:solidFill>
                  <a:srgbClr val="D53A05"/>
                </a:solidFill>
              </a:rPr>
              <a:t>schemas.microsoft.com</a:t>
            </a:r>
            <a:r>
              <a:rPr lang="en-US" sz="1099" dirty="0">
                <a:solidFill>
                  <a:srgbClr val="D53A05"/>
                </a:solidFill>
              </a:rPr>
              <a:t>/</a:t>
            </a:r>
            <a:r>
              <a:rPr lang="en-US" sz="1099" dirty="0" err="1">
                <a:solidFill>
                  <a:srgbClr val="D53A05"/>
                </a:solidFill>
              </a:rPr>
              <a:t>winfx</a:t>
            </a:r>
            <a:r>
              <a:rPr lang="en-US" sz="1099" dirty="0">
                <a:solidFill>
                  <a:srgbClr val="D53A05"/>
                </a:solidFill>
              </a:rPr>
              <a:t>/2009/</a:t>
            </a:r>
            <a:r>
              <a:rPr lang="en-US" sz="1099" dirty="0" err="1">
                <a:solidFill>
                  <a:srgbClr val="D53A05"/>
                </a:solidFill>
              </a:rPr>
              <a:t>xaml</a:t>
            </a:r>
            <a:r>
              <a:rPr lang="en-US" sz="1099" dirty="0">
                <a:solidFill>
                  <a:srgbClr val="D53A05"/>
                </a:solidFill>
              </a:rPr>
              <a:t>"</a:t>
            </a:r>
          </a:p>
          <a:p>
            <a:pPr marL="0" indent="0">
              <a:buNone/>
            </a:pPr>
            <a:r>
              <a:rPr lang="en-US" sz="1099" dirty="0">
                <a:solidFill>
                  <a:schemeClr val="tx1"/>
                </a:solidFill>
              </a:rPr>
              <a:t>           </a:t>
            </a:r>
            <a:r>
              <a:rPr lang="en-US" sz="1099" dirty="0">
                <a:solidFill>
                  <a:srgbClr val="654792"/>
                </a:solidFill>
              </a:rPr>
              <a:t> </a:t>
            </a:r>
            <a:r>
              <a:rPr lang="en-US" sz="1099" dirty="0" err="1">
                <a:solidFill>
                  <a:srgbClr val="654792"/>
                </a:solidFill>
              </a:rPr>
              <a:t>x:Class</a:t>
            </a:r>
            <a:r>
              <a:rPr lang="en-US" sz="1099" dirty="0">
                <a:solidFill>
                  <a:schemeClr val="tx1"/>
                </a:solidFill>
              </a:rPr>
              <a:t>=</a:t>
            </a:r>
            <a:r>
              <a:rPr lang="en-US" sz="1099" dirty="0">
                <a:solidFill>
                  <a:srgbClr val="D53A05"/>
                </a:solidFill>
              </a:rPr>
              <a:t>"</a:t>
            </a:r>
            <a:r>
              <a:rPr lang="en-US" sz="1099" dirty="0" err="1">
                <a:solidFill>
                  <a:srgbClr val="D53A05"/>
                </a:solidFill>
              </a:rPr>
              <a:t>MyApp.MainPage</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TabbedPage</a:t>
            </a:r>
            <a:r>
              <a:rPr lang="en-US" sz="1099" dirty="0" err="1">
                <a:solidFill>
                  <a:schemeClr val="tx1"/>
                </a:solidFill>
              </a:rPr>
              <a:t>.Children</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 </a:t>
            </a:r>
            <a:r>
              <a:rPr lang="en-US" sz="1099" dirty="0">
                <a:solidFill>
                  <a:srgbClr val="654792"/>
                </a:solidFill>
              </a:rPr>
              <a:t>Title</a:t>
            </a:r>
            <a:r>
              <a:rPr lang="en-US" sz="1099" dirty="0">
                <a:solidFill>
                  <a:schemeClr val="tx1"/>
                </a:solidFill>
              </a:rPr>
              <a:t>=</a:t>
            </a:r>
            <a:r>
              <a:rPr lang="en-US" sz="1099" dirty="0">
                <a:solidFill>
                  <a:srgbClr val="D53A05"/>
                </a:solidFill>
              </a:rPr>
              <a:t>"Profile"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Profile.png</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 </a:t>
            </a:r>
            <a:r>
              <a:rPr lang="en-US" sz="1099" dirty="0">
                <a:solidFill>
                  <a:srgbClr val="654792"/>
                </a:solidFill>
              </a:rPr>
              <a:t>Spacing</a:t>
            </a:r>
            <a:r>
              <a:rPr lang="en-US" sz="1099" dirty="0">
                <a:solidFill>
                  <a:schemeClr val="tx1"/>
                </a:solidFill>
              </a:rPr>
              <a:t>=</a:t>
            </a:r>
            <a:r>
              <a:rPr lang="en-US" sz="1099" dirty="0">
                <a:solidFill>
                  <a:srgbClr val="D53A05"/>
                </a:solidFill>
              </a:rPr>
              <a:t>"20"</a:t>
            </a:r>
            <a:r>
              <a:rPr lang="en-US" sz="1099" dirty="0">
                <a:solidFill>
                  <a:schemeClr val="tx1"/>
                </a:solidFill>
              </a:rPr>
              <a:t> </a:t>
            </a:r>
            <a:r>
              <a:rPr lang="en-US" sz="1099" dirty="0">
                <a:solidFill>
                  <a:srgbClr val="654792"/>
                </a:solidFill>
              </a:rPr>
              <a:t>Padding</a:t>
            </a:r>
            <a:r>
              <a:rPr lang="en-US" sz="1099" dirty="0">
                <a:solidFill>
                  <a:schemeClr val="tx1"/>
                </a:solidFill>
              </a:rPr>
              <a:t>=</a:t>
            </a:r>
            <a:r>
              <a:rPr lang="en-US" sz="1099" dirty="0">
                <a:solidFill>
                  <a:srgbClr val="D53A05"/>
                </a:solidFill>
              </a:rPr>
              <a:t>"20"</a:t>
            </a:r>
          </a:p>
          <a:p>
            <a:pPr marL="0" indent="0">
              <a:buNone/>
            </a:pPr>
            <a:r>
              <a:rPr lang="de-DE" sz="1099" dirty="0">
                <a:solidFill>
                  <a:schemeClr val="tx1"/>
                </a:solidFill>
              </a:rPr>
              <a:t>                 </a:t>
            </a:r>
            <a:r>
              <a:rPr lang="de-DE" sz="1099" dirty="0" err="1">
                <a:solidFill>
                  <a:srgbClr val="654792"/>
                </a:solidFill>
              </a:rPr>
              <a:t>VerticalOptions</a:t>
            </a:r>
            <a:r>
              <a:rPr lang="de-DE" sz="1099" dirty="0">
                <a:solidFill>
                  <a:schemeClr val="tx1"/>
                </a:solidFill>
              </a:rPr>
              <a:t>=</a:t>
            </a:r>
            <a:r>
              <a:rPr lang="de-DE" sz="1099" dirty="0">
                <a:solidFill>
                  <a:srgbClr val="D53A05"/>
                </a:solidFill>
              </a:rPr>
              <a:t>"Center"</a:t>
            </a:r>
            <a:r>
              <a:rPr lang="de-DE" sz="1099" dirty="0">
                <a:solidFill>
                  <a:schemeClr val="tx1"/>
                </a:solidFill>
              </a:rPr>
              <a:t>&gt;</a:t>
            </a:r>
          </a:p>
          <a:p>
            <a:pPr marL="0" indent="0">
              <a:buNone/>
            </a:pPr>
            <a:r>
              <a:rPr lang="de-DE" sz="1099" dirty="0">
                <a:solidFill>
                  <a:schemeClr val="tx1"/>
                </a:solidFill>
              </a:rPr>
              <a:t>        &lt;</a:t>
            </a:r>
            <a:r>
              <a:rPr lang="de-DE" sz="1099" dirty="0">
                <a:solidFill>
                  <a:srgbClr val="53954A"/>
                </a:solidFill>
              </a:rPr>
              <a:t>Entry</a:t>
            </a:r>
            <a:r>
              <a:rPr lang="de-DE" sz="1099" dirty="0">
                <a:solidFill>
                  <a:schemeClr val="tx1"/>
                </a:solidFill>
              </a:rPr>
              <a:t> </a:t>
            </a:r>
            <a:r>
              <a:rPr lang="de-DE" sz="1099" dirty="0" err="1">
                <a:solidFill>
                  <a:srgbClr val="654792"/>
                </a:solidFill>
              </a:rPr>
              <a:t>Placeholder</a:t>
            </a:r>
            <a:r>
              <a:rPr lang="de-DE" sz="1099" dirty="0">
                <a:solidFill>
                  <a:schemeClr val="tx1"/>
                </a:solidFill>
              </a:rPr>
              <a:t>=</a:t>
            </a:r>
            <a:r>
              <a:rPr lang="de-DE" sz="1099" dirty="0">
                <a:solidFill>
                  <a:srgbClr val="D53A05"/>
                </a:solidFill>
              </a:rPr>
              <a:t>"Username"</a:t>
            </a:r>
          </a:p>
          <a:p>
            <a:pPr marL="0" indent="0">
              <a:buNone/>
            </a:pPr>
            <a:r>
              <a:rPr lang="da-DK" sz="1099" dirty="0">
                <a:solidFill>
                  <a:schemeClr val="tx1"/>
                </a:solidFill>
              </a:rPr>
              <a:t>               </a:t>
            </a:r>
            <a:r>
              <a:rPr lang="da-DK" sz="1099" dirty="0" err="1">
                <a:solidFill>
                  <a:srgbClr val="654792"/>
                </a:solidFill>
              </a:rPr>
              <a:t>Text</a:t>
            </a:r>
            <a:r>
              <a:rPr lang="da-DK" sz="1099" dirty="0">
                <a:solidFill>
                  <a:schemeClr val="tx1"/>
                </a:solidFill>
              </a:rPr>
              <a:t>=</a:t>
            </a:r>
            <a:r>
              <a:rPr lang="da-DK" sz="1099" dirty="0">
                <a:solidFill>
                  <a:srgbClr val="D53A05"/>
                </a:solidFill>
              </a:rPr>
              <a:t>"{Binding </a:t>
            </a:r>
            <a:r>
              <a:rPr lang="da-DK" sz="1099" dirty="0" err="1">
                <a:solidFill>
                  <a:srgbClr val="D53A05"/>
                </a:solidFill>
              </a:rPr>
              <a:t>Username</a:t>
            </a:r>
            <a:r>
              <a:rPr lang="da-DK" sz="1099" dirty="0">
                <a:solidFill>
                  <a:srgbClr val="D53A05"/>
                </a:solidFill>
              </a:rPr>
              <a:t>}"</a:t>
            </a:r>
            <a:r>
              <a:rPr lang="da-DK" sz="1099" dirty="0">
                <a:solidFill>
                  <a:schemeClr val="tx1"/>
                </a:solidFill>
              </a:rPr>
              <a:t>/&gt;</a:t>
            </a:r>
          </a:p>
          <a:p>
            <a:pPr marL="0" indent="0">
              <a:buNone/>
            </a:pPr>
            <a:r>
              <a:rPr lang="da-DK" sz="1099" dirty="0">
                <a:solidFill>
                  <a:schemeClr val="tx1"/>
                </a:solidFill>
              </a:rPr>
              <a:t>        &lt;</a:t>
            </a:r>
            <a:r>
              <a:rPr lang="da-DK" sz="1099" dirty="0" err="1">
                <a:solidFill>
                  <a:srgbClr val="53954A"/>
                </a:solidFill>
              </a:rPr>
              <a:t>Entry</a:t>
            </a:r>
            <a:r>
              <a:rPr lang="da-DK" sz="1099" dirty="0">
                <a:solidFill>
                  <a:srgbClr val="53954A"/>
                </a:solidFill>
              </a:rPr>
              <a:t> </a:t>
            </a:r>
            <a:r>
              <a:rPr lang="da-DK" sz="1099" dirty="0">
                <a:solidFill>
                  <a:srgbClr val="654792"/>
                </a:solidFill>
              </a:rPr>
              <a:t>Placeholder</a:t>
            </a:r>
            <a:r>
              <a:rPr lang="da-DK" sz="1099" dirty="0">
                <a:solidFill>
                  <a:schemeClr val="tx1"/>
                </a:solidFill>
              </a:rPr>
              <a:t>=</a:t>
            </a:r>
            <a:r>
              <a:rPr lang="da-DK" sz="1099" dirty="0">
                <a:solidFill>
                  <a:srgbClr val="D53A05"/>
                </a:solidFill>
              </a:rPr>
              <a:t>"Password"</a:t>
            </a:r>
          </a:p>
          <a:p>
            <a:pPr marL="0" indent="0">
              <a:buNone/>
            </a:pP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"{Binding Password}"</a:t>
            </a:r>
          </a:p>
          <a:p>
            <a:pPr marL="0" indent="0">
              <a:buNone/>
            </a:pPr>
            <a:r>
              <a:rPr lang="nl-NL" sz="1099" dirty="0">
                <a:solidFill>
                  <a:schemeClr val="tx1"/>
                </a:solidFill>
              </a:rPr>
              <a:t>               </a:t>
            </a:r>
            <a:r>
              <a:rPr lang="nl-NL" sz="1099" dirty="0" err="1">
                <a:solidFill>
                  <a:srgbClr val="654792"/>
                </a:solidFill>
              </a:rPr>
              <a:t>IsPassword</a:t>
            </a:r>
            <a:r>
              <a:rPr lang="nl-NL" sz="1099" dirty="0">
                <a:solidFill>
                  <a:schemeClr val="tx1"/>
                </a:solidFill>
              </a:rPr>
              <a:t>=</a:t>
            </a:r>
            <a:r>
              <a:rPr lang="nl-NL" sz="1099" dirty="0">
                <a:solidFill>
                  <a:srgbClr val="D53A05"/>
                </a:solidFill>
              </a:rPr>
              <a:t>"</a:t>
            </a:r>
            <a:r>
              <a:rPr lang="nl-NL" sz="1099" dirty="0" err="1">
                <a:solidFill>
                  <a:srgbClr val="D53A05"/>
                </a:solidFill>
              </a:rPr>
              <a:t>true</a:t>
            </a:r>
            <a:r>
              <a:rPr lang="nl-NL" sz="1099" dirty="0">
                <a:solidFill>
                  <a:srgbClr val="D53A05"/>
                </a:solidFill>
              </a:rPr>
              <a:t>"</a:t>
            </a:r>
            <a:r>
              <a:rPr lang="nl-NL" sz="1099" dirty="0">
                <a:solidFill>
                  <a:schemeClr val="tx1"/>
                </a:solidFill>
              </a:rPr>
              <a:t>/&gt;</a:t>
            </a:r>
          </a:p>
          <a:p>
            <a:pPr marL="0" indent="0">
              <a:buNone/>
            </a:pPr>
            <a:r>
              <a:rPr lang="nl-NL" sz="1099" dirty="0">
                <a:solidFill>
                  <a:schemeClr val="tx1"/>
                </a:solidFill>
              </a:rPr>
              <a:t>        &lt;</a:t>
            </a:r>
            <a:r>
              <a:rPr lang="nl-NL" sz="1099" dirty="0">
                <a:solidFill>
                  <a:srgbClr val="53954A"/>
                </a:solidFill>
              </a:rPr>
              <a:t>Button</a:t>
            </a:r>
            <a:r>
              <a:rPr lang="nl-NL" sz="1099" dirty="0">
                <a:solidFill>
                  <a:schemeClr val="tx1"/>
                </a:solidFill>
              </a:rPr>
              <a:t> </a:t>
            </a:r>
            <a:r>
              <a:rPr lang="nl-NL" sz="1099" dirty="0" err="1">
                <a:solidFill>
                  <a:srgbClr val="654792"/>
                </a:solidFill>
              </a:rPr>
              <a:t>Text</a:t>
            </a:r>
            <a:r>
              <a:rPr lang="nl-NL" sz="1099" dirty="0">
                <a:solidFill>
                  <a:schemeClr val="tx1"/>
                </a:solidFill>
              </a:rPr>
              <a:t>=</a:t>
            </a:r>
            <a:r>
              <a:rPr lang="nl-NL" sz="1099" dirty="0">
                <a:solidFill>
                  <a:srgbClr val="D53A05"/>
                </a:solidFill>
              </a:rPr>
              <a:t>"Login" </a:t>
            </a:r>
            <a:r>
              <a:rPr lang="nl-NL" sz="1099" dirty="0" err="1">
                <a:solidFill>
                  <a:srgbClr val="654792"/>
                </a:solidFill>
              </a:rPr>
              <a:t>TextColor</a:t>
            </a:r>
            <a:r>
              <a:rPr lang="nl-NL" sz="1099" dirty="0">
                <a:solidFill>
                  <a:schemeClr val="tx1"/>
                </a:solidFill>
              </a:rPr>
              <a:t>=</a:t>
            </a:r>
            <a:r>
              <a:rPr lang="nl-NL" sz="1099" dirty="0">
                <a:solidFill>
                  <a:srgbClr val="D53A05"/>
                </a:solidFill>
              </a:rPr>
              <a:t>"White"</a:t>
            </a:r>
          </a:p>
          <a:p>
            <a:pPr marL="0" indent="0">
              <a:buNone/>
            </a:pPr>
            <a:r>
              <a:rPr lang="en-US" sz="1099" dirty="0">
                <a:solidFill>
                  <a:schemeClr val="tx1"/>
                </a:solidFill>
              </a:rPr>
              <a:t>                </a:t>
            </a:r>
            <a:r>
              <a:rPr lang="en-US" sz="1099" dirty="0" err="1">
                <a:solidFill>
                  <a:srgbClr val="654792"/>
                </a:solidFill>
              </a:rPr>
              <a:t>BackgroundColor</a:t>
            </a:r>
            <a:r>
              <a:rPr lang="en-US" sz="1099" dirty="0">
                <a:solidFill>
                  <a:schemeClr val="tx1"/>
                </a:solidFill>
              </a:rPr>
              <a:t>=</a:t>
            </a:r>
            <a:r>
              <a:rPr lang="en-US" sz="1099" dirty="0">
                <a:solidFill>
                  <a:srgbClr val="D53A05"/>
                </a:solidFill>
              </a:rPr>
              <a:t>"#77D065"</a:t>
            </a:r>
          </a:p>
          <a:p>
            <a:pPr marL="0" indent="0">
              <a:buNone/>
            </a:pPr>
            <a:r>
              <a:rPr lang="en-US" sz="1099" dirty="0">
                <a:solidFill>
                  <a:schemeClr val="tx1"/>
                </a:solidFill>
              </a:rPr>
              <a:t>                </a:t>
            </a:r>
            <a:r>
              <a:rPr lang="en-US" sz="1099" dirty="0">
                <a:solidFill>
                  <a:srgbClr val="654792"/>
                </a:solidFill>
              </a:rPr>
              <a:t>Command</a:t>
            </a:r>
            <a:r>
              <a:rPr lang="en-US" sz="1099" dirty="0">
                <a:solidFill>
                  <a:schemeClr val="tx1"/>
                </a:solidFill>
              </a:rPr>
              <a:t>=</a:t>
            </a:r>
            <a:r>
              <a:rPr lang="en-US" sz="1099" dirty="0">
                <a:solidFill>
                  <a:srgbClr val="D53A05"/>
                </a:solidFill>
              </a:rPr>
              <a:t>"{Binding </a:t>
            </a:r>
            <a:r>
              <a:rPr lang="en-US" sz="1099" dirty="0" err="1">
                <a:solidFill>
                  <a:srgbClr val="D53A05"/>
                </a:solidFill>
              </a:rPr>
              <a:t>LoginCommand</a:t>
            </a:r>
            <a:r>
              <a:rPr lang="en-US" sz="1099" dirty="0">
                <a:solidFill>
                  <a:srgbClr val="D53A05"/>
                </a:solidFill>
              </a:rPr>
              <a:t>}"</a:t>
            </a:r>
            <a:r>
              <a:rPr lang="en-US" sz="1099" dirty="0">
                <a:solidFill>
                  <a:schemeClr val="tx1"/>
                </a:solidFill>
              </a:rPr>
              <a:t>/&gt;</a:t>
            </a:r>
          </a:p>
          <a:p>
            <a:pPr marL="0" indent="0">
              <a:buNone/>
            </a:pPr>
            <a:r>
              <a:rPr lang="en-US" sz="1099" dirty="0">
                <a:solidFill>
                  <a:schemeClr val="tx1"/>
                </a:solidFill>
              </a:rPr>
              <a:t>    &lt;/</a:t>
            </a:r>
            <a:r>
              <a:rPr lang="en-US" sz="1099" dirty="0" err="1">
                <a:solidFill>
                  <a:srgbClr val="53954A"/>
                </a:solidFill>
              </a:rPr>
              <a:t>StackLayout</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chemeClr val="tx1"/>
                </a:solidFill>
              </a:rPr>
              <a:t>&gt;</a:t>
            </a:r>
          </a:p>
          <a:p>
            <a:pPr marL="0" indent="0">
              <a:buNone/>
            </a:pPr>
            <a:r>
              <a:rPr lang="en-US" sz="1099" dirty="0">
                <a:solidFill>
                  <a:schemeClr val="tx1"/>
                </a:solidFill>
              </a:rPr>
              <a:t>&lt;</a:t>
            </a:r>
            <a:r>
              <a:rPr lang="en-US" sz="1099" dirty="0" err="1">
                <a:solidFill>
                  <a:srgbClr val="53954A"/>
                </a:solidFill>
              </a:rPr>
              <a:t>ContentPage</a:t>
            </a:r>
            <a:r>
              <a:rPr lang="en-US" sz="1099" dirty="0">
                <a:solidFill>
                  <a:srgbClr val="53954A"/>
                </a:solidFill>
              </a:rPr>
              <a:t> </a:t>
            </a:r>
            <a:r>
              <a:rPr lang="en-US" sz="1099" dirty="0">
                <a:solidFill>
                  <a:srgbClr val="654792"/>
                </a:solidFill>
              </a:rPr>
              <a:t>Title</a:t>
            </a:r>
            <a:r>
              <a:rPr lang="en-US" sz="1099" dirty="0">
                <a:solidFill>
                  <a:schemeClr val="tx1"/>
                </a:solidFill>
              </a:rPr>
              <a:t>=</a:t>
            </a:r>
            <a:r>
              <a:rPr lang="en-US" sz="1099" dirty="0">
                <a:solidFill>
                  <a:srgbClr val="D53A05"/>
                </a:solidFill>
              </a:rPr>
              <a:t>"Settings" </a:t>
            </a:r>
            <a:r>
              <a:rPr lang="en-US" sz="1099" dirty="0">
                <a:solidFill>
                  <a:srgbClr val="654792"/>
                </a:solidFill>
              </a:rPr>
              <a:t>Icon</a:t>
            </a:r>
            <a:r>
              <a:rPr lang="en-US" sz="1099" dirty="0">
                <a:solidFill>
                  <a:schemeClr val="tx1"/>
                </a:solidFill>
              </a:rPr>
              <a:t>=</a:t>
            </a:r>
            <a:r>
              <a:rPr lang="en-US" sz="1099" dirty="0">
                <a:solidFill>
                  <a:srgbClr val="D53A05"/>
                </a:solidFill>
              </a:rPr>
              <a:t>"</a:t>
            </a:r>
            <a:r>
              <a:rPr lang="en-US" sz="1099" dirty="0" err="1">
                <a:solidFill>
                  <a:srgbClr val="D53A05"/>
                </a:solidFill>
              </a:rPr>
              <a:t>Settings.png</a:t>
            </a:r>
            <a:r>
              <a:rPr lang="en-US" sz="1099" dirty="0">
                <a:solidFill>
                  <a:srgbClr val="D53A05"/>
                </a:solidFill>
              </a:rPr>
              <a:t>"</a:t>
            </a:r>
            <a:r>
              <a:rPr lang="en-US" sz="1099" dirty="0">
                <a:solidFill>
                  <a:schemeClr val="tx1"/>
                </a:solidFill>
              </a:rPr>
              <a:t>&gt;</a:t>
            </a:r>
          </a:p>
          <a:p>
            <a:pPr marL="0" indent="0">
              <a:buNone/>
            </a:pPr>
            <a:r>
              <a:rPr lang="fi-FI" sz="1099" dirty="0">
                <a:solidFill>
                  <a:srgbClr val="848684"/>
                </a:solidFill>
              </a:rPr>
              <a:t>    &lt;!-- </a:t>
            </a:r>
            <a:r>
              <a:rPr lang="fi-FI" sz="1099" dirty="0" err="1">
                <a:solidFill>
                  <a:srgbClr val="848684"/>
                </a:solidFill>
              </a:rPr>
              <a:t>Settings</a:t>
            </a:r>
            <a:r>
              <a:rPr lang="fi-FI" sz="1099" dirty="0">
                <a:solidFill>
                  <a:srgbClr val="848684"/>
                </a:solidFill>
              </a:rPr>
              <a:t> --&gt;</a:t>
            </a:r>
          </a:p>
          <a:p>
            <a:pPr marL="0" indent="0">
              <a:buNone/>
            </a:pPr>
            <a:r>
              <a:rPr lang="fi-FI" sz="1099" dirty="0">
                <a:solidFill>
                  <a:schemeClr val="tx1"/>
                </a:solidFill>
              </a:rPr>
              <a:t>&lt;/</a:t>
            </a:r>
            <a:r>
              <a:rPr lang="fi-FI" sz="1099" dirty="0" err="1">
                <a:solidFill>
                  <a:srgbClr val="53954A"/>
                </a:solidFill>
              </a:rPr>
              <a:t>ContentPage</a:t>
            </a:r>
            <a:r>
              <a:rPr lang="fi-FI" sz="1099" dirty="0">
                <a:solidFill>
                  <a:schemeClr val="tx1"/>
                </a:solidFill>
              </a:rPr>
              <a:t>&gt;</a:t>
            </a:r>
          </a:p>
          <a:p>
            <a:pPr marL="0" indent="0">
              <a:buNone/>
            </a:pPr>
            <a:r>
              <a:rPr lang="fi-FI" sz="1099" dirty="0">
                <a:solidFill>
                  <a:schemeClr val="tx1"/>
                </a:solidFill>
              </a:rPr>
              <a:t>&lt;/</a:t>
            </a:r>
            <a:r>
              <a:rPr lang="fi-FI" sz="1099" dirty="0">
                <a:solidFill>
                  <a:srgbClr val="53954A"/>
                </a:solidFill>
              </a:rPr>
              <a:t>TabbedPage</a:t>
            </a:r>
            <a:r>
              <a:rPr lang="fi-FI" sz="1099" dirty="0">
                <a:solidFill>
                  <a:schemeClr val="tx1"/>
                </a:solidFill>
              </a:rPr>
              <a:t>.Children&gt;</a:t>
            </a:r>
          </a:p>
          <a:p>
            <a:pPr marL="0" indent="0">
              <a:buNone/>
            </a:pPr>
            <a:r>
              <a:rPr lang="fi-FI" sz="1099">
                <a:solidFill>
                  <a:schemeClr val="tx1"/>
                </a:solidFill>
              </a:rPr>
              <a:t>&lt;/</a:t>
            </a:r>
            <a:r>
              <a:rPr lang="fi-FI" sz="1099">
                <a:solidFill>
                  <a:srgbClr val="53954A"/>
                </a:solidFill>
              </a:rPr>
              <a:t>TabbedPage</a:t>
            </a:r>
            <a:r>
              <a:rPr lang="fi-FI" sz="1099">
                <a:solidFill>
                  <a:schemeClr val="tx1"/>
                </a:solidFill>
              </a:rPr>
              <a:t>&gt;</a:t>
            </a:r>
            <a:endParaRPr lang="en-US" sz="1099" dirty="0">
              <a:solidFill>
                <a:schemeClr val="tx1"/>
              </a:solidFill>
            </a:endParaRPr>
          </a:p>
          <a:p>
            <a:pPr marL="0" indent="0">
              <a:buNone/>
            </a:pPr>
            <a:endParaRPr lang="en-US" sz="1099" dirty="0">
              <a:solidFill>
                <a:schemeClr val="tx1"/>
              </a:solidFill>
            </a:endParaRPr>
          </a:p>
        </p:txBody>
      </p:sp>
      <p:sp>
        <p:nvSpPr>
          <p:cNvPr id="3" name="Title 2"/>
          <p:cNvSpPr>
            <a:spLocks noGrp="1"/>
          </p:cNvSpPr>
          <p:nvPr>
            <p:ph type="title"/>
          </p:nvPr>
        </p:nvSpPr>
        <p:spPr/>
        <p:txBody>
          <a:bodyPr/>
          <a:lstStyle/>
          <a:p>
            <a:r>
              <a:rPr lang="en-US" dirty="0"/>
              <a:t>Native UI from shared code</a:t>
            </a:r>
          </a:p>
        </p:txBody>
      </p:sp>
      <p:sp>
        <p:nvSpPr>
          <p:cNvPr id="15" name="Left Brace 14"/>
          <p:cNvSpPr/>
          <p:nvPr/>
        </p:nvSpPr>
        <p:spPr>
          <a:xfrm>
            <a:off x="5892846" y="1549677"/>
            <a:ext cx="241266" cy="4596748"/>
          </a:xfrm>
          <a:prstGeom prst="leftBrace">
            <a:avLst>
              <a:gd name="adj1" fmla="val 56668"/>
              <a:gd name="adj2" fmla="val 50000"/>
            </a:avLst>
          </a:prstGeom>
          <a:ln w="19050" cap="rnd">
            <a:solidFill>
              <a:schemeClr val="bg2">
                <a:lumMod val="65000"/>
              </a:schemeClr>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n w="38100" cmpd="sng">
                <a:solidFill>
                  <a:srgbClr val="000000"/>
                </a:solidFill>
                <a:prstDash val="dash"/>
              </a:ln>
            </a:endParaRPr>
          </a:p>
        </p:txBody>
      </p:sp>
      <p:pic>
        <p:nvPicPr>
          <p:cNvPr id="1026" name="Picture 2" descr="https://www.xamstatic.com/dist/images/pages/forms/example-app-tjdLiOY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578" y="1921574"/>
            <a:ext cx="5556048" cy="3555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2043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2" y="2069784"/>
            <a:ext cx="4362250" cy="2854957"/>
          </a:xfrm>
        </p:spPr>
        <p:txBody>
          <a:bodyPr/>
          <a:lstStyle/>
          <a:p>
            <a:r>
              <a:rPr lang="en-US" dirty="0" err="1"/>
              <a:t>Xamarin.Forms</a:t>
            </a:r>
            <a:br>
              <a:rPr lang="en-US"/>
            </a:br>
            <a:br>
              <a:rPr lang="en-US" dirty="0"/>
            </a:br>
            <a:r>
              <a:rPr lang="en-US" dirty="0"/>
              <a:t>Demo</a:t>
            </a:r>
          </a:p>
        </p:txBody>
      </p:sp>
    </p:spTree>
    <p:extLst>
      <p:ext uri="{BB962C8B-B14F-4D97-AF65-F5344CB8AC3E}">
        <p14:creationId xmlns:p14="http://schemas.microsoft.com/office/powerpoint/2010/main" val="1650244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1" y="2069784"/>
            <a:ext cx="10188890" cy="2854957"/>
          </a:xfrm>
        </p:spPr>
        <p:txBody>
          <a:bodyPr/>
          <a:lstStyle/>
          <a:p>
            <a:r>
              <a:rPr lang="en-US" dirty="0"/>
              <a:t>Latest and Greatest </a:t>
            </a:r>
            <a:br>
              <a:rPr lang="en-US" dirty="0"/>
            </a:br>
            <a:r>
              <a:rPr lang="en-US" dirty="0"/>
              <a:t>in Xamarin.Forms</a:t>
            </a:r>
          </a:p>
        </p:txBody>
      </p:sp>
    </p:spTree>
    <p:extLst>
      <p:ext uri="{BB962C8B-B14F-4D97-AF65-F5344CB8AC3E}">
        <p14:creationId xmlns:p14="http://schemas.microsoft.com/office/powerpoint/2010/main" val="906363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a:t>Xamarin.Forms</a:t>
            </a:r>
            <a:br>
              <a:rPr lang="en-US" sz="7200" dirty="0"/>
            </a:br>
            <a:r>
              <a:rPr lang="en-US" dirty="0"/>
              <a:t>1 Year of Open Source!</a:t>
            </a:r>
            <a:endParaRPr lang="en-US" sz="7200" dirty="0"/>
          </a:p>
        </p:txBody>
      </p:sp>
    </p:spTree>
    <p:extLst>
      <p:ext uri="{BB962C8B-B14F-4D97-AF65-F5344CB8AC3E}">
        <p14:creationId xmlns:p14="http://schemas.microsoft.com/office/powerpoint/2010/main" val="4549671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942799"/>
            <a:ext cx="11887200" cy="3120854"/>
          </a:xfrm>
        </p:spPr>
        <p:txBody>
          <a:bodyPr/>
          <a:lstStyle/>
          <a:p>
            <a:r>
              <a:rPr lang="en-US" dirty="0"/>
              <a:t>Public Roadmap: aka.ms/xfroadmap</a:t>
            </a:r>
          </a:p>
          <a:p>
            <a:r>
              <a:rPr lang="en-US" dirty="0"/>
              <a:t>70 contributors</a:t>
            </a:r>
          </a:p>
          <a:p>
            <a:r>
              <a:rPr lang="en-US" dirty="0"/>
              <a:t>700 merged pull requests</a:t>
            </a:r>
          </a:p>
          <a:p>
            <a:r>
              <a:rPr lang="en-US" dirty="0"/>
              <a:t>37 evolution proposals</a:t>
            </a:r>
          </a:p>
          <a:p>
            <a:endParaRPr lang="en-US" dirty="0"/>
          </a:p>
        </p:txBody>
      </p:sp>
      <p:sp>
        <p:nvSpPr>
          <p:cNvPr id="2" name="Title 1"/>
          <p:cNvSpPr>
            <a:spLocks noGrp="1"/>
          </p:cNvSpPr>
          <p:nvPr>
            <p:ph type="title"/>
          </p:nvPr>
        </p:nvSpPr>
        <p:spPr/>
        <p:txBody>
          <a:bodyPr/>
          <a:lstStyle/>
          <a:p>
            <a:r>
              <a:rPr lang="en-US" dirty="0"/>
              <a:t>Community</a:t>
            </a:r>
            <a:endParaRPr lang="en-US" sz="4000"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5913437" y="3802062"/>
            <a:ext cx="6407164" cy="3080329"/>
          </a:xfrm>
          <a:prstGeom prst="rect">
            <a:avLst/>
          </a:prstGeom>
        </p:spPr>
      </p:pic>
    </p:spTree>
    <p:extLst>
      <p:ext uri="{BB962C8B-B14F-4D97-AF65-F5344CB8AC3E}">
        <p14:creationId xmlns:p14="http://schemas.microsoft.com/office/powerpoint/2010/main" val="2273045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7" y="281870"/>
            <a:ext cx="11889564" cy="917575"/>
          </a:xfrm>
        </p:spPr>
        <p:txBody>
          <a:bodyPr/>
          <a:lstStyle/>
          <a:p>
            <a:r>
              <a:rPr lang="en-US" sz="4000" dirty="0">
                <a:gradFill>
                  <a:gsLst>
                    <a:gs pos="10101">
                      <a:schemeClr val="tx1"/>
                    </a:gs>
                    <a:gs pos="54000">
                      <a:schemeClr val="tx1"/>
                    </a:gs>
                  </a:gsLst>
                  <a:lin ang="5400000" scaled="0"/>
                </a:gradFill>
              </a:rPr>
              <a:t>Features and Enhancements</a:t>
            </a:r>
          </a:p>
        </p:txBody>
      </p:sp>
      <p:sp>
        <p:nvSpPr>
          <p:cNvPr id="7" name="Title 1"/>
          <p:cNvSpPr txBox="1">
            <a:spLocks/>
          </p:cNvSpPr>
          <p:nvPr/>
        </p:nvSpPr>
        <p:spPr>
          <a:xfrm>
            <a:off x="2941637" y="4106862"/>
            <a:ext cx="1295400"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600" dirty="0"/>
              <a:t>Themes</a:t>
            </a:r>
            <a:endParaRPr lang="en-US" sz="1600" dirty="0">
              <a:gradFill>
                <a:gsLst>
                  <a:gs pos="10101">
                    <a:schemeClr val="tx1"/>
                  </a:gs>
                  <a:gs pos="54000">
                    <a:schemeClr val="tx1"/>
                  </a:gs>
                </a:gsLst>
                <a:lin ang="5400000" scaled="0"/>
              </a:gradFill>
            </a:endParaRPr>
          </a:p>
        </p:txBody>
      </p:sp>
      <p:sp>
        <p:nvSpPr>
          <p:cNvPr id="8" name="Title 1"/>
          <p:cNvSpPr txBox="1">
            <a:spLocks/>
          </p:cNvSpPr>
          <p:nvPr/>
        </p:nvSpPr>
        <p:spPr>
          <a:xfrm>
            <a:off x="1013198" y="4712415"/>
            <a:ext cx="1295400"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600" dirty="0"/>
              <a:t>Deep Linking</a:t>
            </a:r>
            <a:endParaRPr lang="en-US" sz="1600" dirty="0">
              <a:gradFill>
                <a:gsLst>
                  <a:gs pos="10101">
                    <a:schemeClr val="tx1"/>
                  </a:gs>
                  <a:gs pos="54000">
                    <a:schemeClr val="tx1"/>
                  </a:gs>
                </a:gsLst>
                <a:lin ang="5400000" scaled="0"/>
              </a:gradFill>
            </a:endParaRPr>
          </a:p>
        </p:txBody>
      </p:sp>
      <p:sp>
        <p:nvSpPr>
          <p:cNvPr id="9" name="Title 1"/>
          <p:cNvSpPr txBox="1">
            <a:spLocks/>
          </p:cNvSpPr>
          <p:nvPr/>
        </p:nvSpPr>
        <p:spPr>
          <a:xfrm>
            <a:off x="2293937" y="5096100"/>
            <a:ext cx="1295400"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1600" dirty="0"/>
              <a:t>Styles</a:t>
            </a:r>
            <a:endParaRPr lang="en-US" sz="1600" dirty="0">
              <a:gradFill>
                <a:gsLst>
                  <a:gs pos="10101">
                    <a:schemeClr val="tx1"/>
                  </a:gs>
                  <a:gs pos="54000">
                    <a:schemeClr val="tx1"/>
                  </a:gs>
                </a:gsLst>
                <a:lin ang="5400000" scaled="0"/>
              </a:gradFill>
            </a:endParaRPr>
          </a:p>
        </p:txBody>
      </p:sp>
      <p:sp>
        <p:nvSpPr>
          <p:cNvPr id="10" name="Title 1"/>
          <p:cNvSpPr txBox="1">
            <a:spLocks/>
          </p:cNvSpPr>
          <p:nvPr/>
        </p:nvSpPr>
        <p:spPr>
          <a:xfrm>
            <a:off x="7132637" y="4354330"/>
            <a:ext cx="3732587" cy="381000"/>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sz="2600" dirty="0"/>
              <a:t>Embedded Native Controls</a:t>
            </a:r>
            <a:endParaRPr lang="en-US" sz="2600" dirty="0">
              <a:gradFill>
                <a:gsLst>
                  <a:gs pos="10101">
                    <a:schemeClr val="tx1"/>
                  </a:gs>
                  <a:gs pos="54000">
                    <a:schemeClr val="tx1"/>
                  </a:gs>
                </a:gsLst>
                <a:lin ang="5400000" scaled="0"/>
              </a:gradFill>
            </a:endParaRPr>
          </a:p>
        </p:txBody>
      </p:sp>
      <p:sp>
        <p:nvSpPr>
          <p:cNvPr id="11" name="Title 1"/>
          <p:cNvSpPr txBox="1">
            <a:spLocks/>
          </p:cNvSpPr>
          <p:nvPr/>
        </p:nvSpPr>
        <p:spPr>
          <a:xfrm>
            <a:off x="808037" y="3834740"/>
            <a:ext cx="17526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macOS</a:t>
            </a:r>
            <a:r>
              <a:rPr lang="en-US" sz="1600" dirty="0">
                <a:latin typeface="+mj-lt"/>
              </a:rPr>
              <a:t> Preview</a:t>
            </a:r>
            <a:endParaRPr lang="en-US" sz="1600" dirty="0">
              <a:gradFill>
                <a:gsLst>
                  <a:gs pos="10101">
                    <a:schemeClr val="tx1"/>
                  </a:gs>
                  <a:gs pos="54000">
                    <a:schemeClr val="tx1"/>
                  </a:gs>
                </a:gsLst>
                <a:lin ang="5400000" scaled="0"/>
              </a:gradFill>
              <a:latin typeface="+mj-lt"/>
            </a:endParaRPr>
          </a:p>
        </p:txBody>
      </p:sp>
      <p:sp>
        <p:nvSpPr>
          <p:cNvPr id="12" name="Title 1"/>
          <p:cNvSpPr txBox="1">
            <a:spLocks/>
          </p:cNvSpPr>
          <p:nvPr/>
        </p:nvSpPr>
        <p:spPr>
          <a:xfrm>
            <a:off x="5813798" y="3186553"/>
            <a:ext cx="3474851"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Enhanced </a:t>
            </a:r>
            <a:r>
              <a:rPr lang="en-US" sz="1600" dirty="0" err="1">
                <a:latin typeface="+mj-lt"/>
              </a:rPr>
              <a:t>GestureRecognizers</a:t>
            </a:r>
            <a:endParaRPr lang="en-US" sz="1600" dirty="0">
              <a:gradFill>
                <a:gsLst>
                  <a:gs pos="10101">
                    <a:schemeClr val="tx1"/>
                  </a:gs>
                  <a:gs pos="54000">
                    <a:schemeClr val="tx1"/>
                  </a:gs>
                </a:gsLst>
                <a:lin ang="5400000" scaled="0"/>
              </a:gradFill>
              <a:latin typeface="+mj-lt"/>
            </a:endParaRPr>
          </a:p>
        </p:txBody>
      </p:sp>
      <p:sp>
        <p:nvSpPr>
          <p:cNvPr id="13" name="Title 1"/>
          <p:cNvSpPr txBox="1">
            <a:spLocks/>
          </p:cNvSpPr>
          <p:nvPr/>
        </p:nvSpPr>
        <p:spPr>
          <a:xfrm>
            <a:off x="3856037" y="6011862"/>
            <a:ext cx="27432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400" dirty="0">
                <a:gradFill>
                  <a:gsLst>
                    <a:gs pos="10101">
                      <a:schemeClr val="tx1"/>
                    </a:gs>
                    <a:gs pos="54000">
                      <a:schemeClr val="tx1"/>
                    </a:gs>
                  </a:gsLst>
                  <a:lin ang="5400000" scaled="0"/>
                </a:gradFill>
                <a:latin typeface="+mj-lt"/>
              </a:rPr>
              <a:t>Accessibility</a:t>
            </a:r>
          </a:p>
        </p:txBody>
      </p:sp>
      <p:sp>
        <p:nvSpPr>
          <p:cNvPr id="14" name="Title 1"/>
          <p:cNvSpPr txBox="1">
            <a:spLocks/>
          </p:cNvSpPr>
          <p:nvPr/>
        </p:nvSpPr>
        <p:spPr>
          <a:xfrm>
            <a:off x="7864288" y="2597280"/>
            <a:ext cx="28194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Android Support Libraries</a:t>
            </a:r>
            <a:endParaRPr lang="en-US" sz="1600" dirty="0">
              <a:gradFill>
                <a:gsLst>
                  <a:gs pos="10101">
                    <a:schemeClr val="tx1"/>
                  </a:gs>
                  <a:gs pos="54000">
                    <a:schemeClr val="tx1"/>
                  </a:gs>
                </a:gsLst>
                <a:lin ang="5400000" scaled="0"/>
              </a:gradFill>
              <a:latin typeface="+mj-lt"/>
            </a:endParaRPr>
          </a:p>
        </p:txBody>
      </p:sp>
      <p:sp>
        <p:nvSpPr>
          <p:cNvPr id="15" name="Title 1"/>
          <p:cNvSpPr txBox="1">
            <a:spLocks/>
          </p:cNvSpPr>
          <p:nvPr/>
        </p:nvSpPr>
        <p:spPr>
          <a:xfrm>
            <a:off x="9571037" y="5935662"/>
            <a:ext cx="23622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PlatformSpecifics</a:t>
            </a:r>
            <a:endParaRPr lang="en-US" sz="1600" dirty="0">
              <a:gradFill>
                <a:gsLst>
                  <a:gs pos="10101">
                    <a:schemeClr val="tx1"/>
                  </a:gs>
                  <a:gs pos="54000">
                    <a:schemeClr val="tx1"/>
                  </a:gs>
                </a:gsLst>
                <a:lin ang="5400000" scaled="0"/>
              </a:gradFill>
              <a:latin typeface="+mj-lt"/>
            </a:endParaRPr>
          </a:p>
        </p:txBody>
      </p:sp>
      <p:sp>
        <p:nvSpPr>
          <p:cNvPr id="16" name="Title 1"/>
          <p:cNvSpPr txBox="1">
            <a:spLocks/>
          </p:cNvSpPr>
          <p:nvPr/>
        </p:nvSpPr>
        <p:spPr>
          <a:xfrm>
            <a:off x="10068578" y="5021262"/>
            <a:ext cx="12954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Fast Scroll</a:t>
            </a:r>
            <a:endParaRPr lang="en-US" sz="1600" dirty="0">
              <a:gradFill>
                <a:gsLst>
                  <a:gs pos="10101">
                    <a:schemeClr val="tx1"/>
                  </a:gs>
                  <a:gs pos="54000">
                    <a:schemeClr val="tx1"/>
                  </a:gs>
                </a:gsLst>
                <a:lin ang="5400000" scaled="0"/>
              </a:gradFill>
              <a:latin typeface="+mj-lt"/>
            </a:endParaRPr>
          </a:p>
        </p:txBody>
      </p:sp>
      <p:sp>
        <p:nvSpPr>
          <p:cNvPr id="17" name="Title 1"/>
          <p:cNvSpPr txBox="1">
            <a:spLocks/>
          </p:cNvSpPr>
          <p:nvPr/>
        </p:nvSpPr>
        <p:spPr>
          <a:xfrm>
            <a:off x="6359338" y="5420579"/>
            <a:ext cx="30099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NavigationPage</a:t>
            </a:r>
            <a:r>
              <a:rPr lang="en-US" sz="1600" dirty="0">
                <a:latin typeface="+mj-lt"/>
              </a:rPr>
              <a:t> Translucency</a:t>
            </a:r>
            <a:endParaRPr lang="en-US" sz="1600" dirty="0">
              <a:gradFill>
                <a:gsLst>
                  <a:gs pos="10101">
                    <a:schemeClr val="tx1"/>
                  </a:gs>
                  <a:gs pos="54000">
                    <a:schemeClr val="tx1"/>
                  </a:gs>
                </a:gsLst>
                <a:lin ang="5400000" scaled="0"/>
              </a:gradFill>
              <a:latin typeface="+mj-lt"/>
            </a:endParaRPr>
          </a:p>
        </p:txBody>
      </p:sp>
      <p:sp>
        <p:nvSpPr>
          <p:cNvPr id="18" name="Title 1"/>
          <p:cNvSpPr txBox="1">
            <a:spLocks/>
          </p:cNvSpPr>
          <p:nvPr/>
        </p:nvSpPr>
        <p:spPr>
          <a:xfrm>
            <a:off x="9706628" y="3600107"/>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Blur Behind</a:t>
            </a:r>
            <a:endParaRPr lang="en-US" sz="1600" dirty="0">
              <a:gradFill>
                <a:gsLst>
                  <a:gs pos="10101">
                    <a:schemeClr val="tx1"/>
                  </a:gs>
                  <a:gs pos="54000">
                    <a:schemeClr val="tx1"/>
                  </a:gs>
                </a:gsLst>
                <a:lin ang="5400000" scaled="0"/>
              </a:gradFill>
              <a:latin typeface="+mj-lt"/>
            </a:endParaRPr>
          </a:p>
        </p:txBody>
      </p:sp>
      <p:sp>
        <p:nvSpPr>
          <p:cNvPr id="19" name="Title 1"/>
          <p:cNvSpPr txBox="1">
            <a:spLocks/>
          </p:cNvSpPr>
          <p:nvPr/>
        </p:nvSpPr>
        <p:spPr>
          <a:xfrm>
            <a:off x="3779837" y="4832792"/>
            <a:ext cx="26670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gradFill>
                  <a:gsLst>
                    <a:gs pos="10101">
                      <a:schemeClr val="tx1"/>
                    </a:gs>
                    <a:gs pos="54000">
                      <a:schemeClr val="tx1"/>
                    </a:gs>
                  </a:gsLst>
                  <a:lin ang="5400000" scaled="0"/>
                </a:gradFill>
                <a:latin typeface="+mj-lt"/>
              </a:rPr>
              <a:t>.</a:t>
            </a:r>
            <a:r>
              <a:rPr lang="en-US" sz="1600" dirty="0" err="1">
                <a:gradFill>
                  <a:gsLst>
                    <a:gs pos="10101">
                      <a:schemeClr val="tx1"/>
                    </a:gs>
                    <a:gs pos="54000">
                      <a:schemeClr val="tx1"/>
                    </a:gs>
                  </a:gsLst>
                  <a:lin ang="5400000" scaled="0"/>
                </a:gradFill>
                <a:latin typeface="+mj-lt"/>
              </a:rPr>
              <a:t>netstandard</a:t>
            </a:r>
            <a:r>
              <a:rPr lang="en-US" sz="1600" dirty="0">
                <a:gradFill>
                  <a:gsLst>
                    <a:gs pos="10101">
                      <a:schemeClr val="tx1"/>
                    </a:gs>
                    <a:gs pos="54000">
                      <a:schemeClr val="tx1"/>
                    </a:gs>
                  </a:gsLst>
                  <a:lin ang="5400000" scaled="0"/>
                </a:gradFill>
                <a:latin typeface="+mj-lt"/>
              </a:rPr>
              <a:t> support</a:t>
            </a:r>
          </a:p>
        </p:txBody>
      </p:sp>
      <p:sp>
        <p:nvSpPr>
          <p:cNvPr id="20" name="Title 1"/>
          <p:cNvSpPr txBox="1">
            <a:spLocks/>
          </p:cNvSpPr>
          <p:nvPr/>
        </p:nvSpPr>
        <p:spPr>
          <a:xfrm>
            <a:off x="198437" y="6190714"/>
            <a:ext cx="29718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Partial Collapse </a:t>
            </a:r>
            <a:r>
              <a:rPr lang="en-US" sz="1600" dirty="0" err="1">
                <a:latin typeface="+mj-lt"/>
              </a:rPr>
              <a:t>MasterPage</a:t>
            </a:r>
            <a:endParaRPr lang="en-US" sz="1600" dirty="0">
              <a:gradFill>
                <a:gsLst>
                  <a:gs pos="10101">
                    <a:schemeClr val="tx1"/>
                  </a:gs>
                  <a:gs pos="54000">
                    <a:schemeClr val="tx1"/>
                  </a:gs>
                </a:gsLst>
                <a:lin ang="5400000" scaled="0"/>
              </a:gradFill>
              <a:latin typeface="+mj-lt"/>
            </a:endParaRPr>
          </a:p>
        </p:txBody>
      </p:sp>
      <p:sp>
        <p:nvSpPr>
          <p:cNvPr id="21" name="Title 1"/>
          <p:cNvSpPr txBox="1">
            <a:spLocks/>
          </p:cNvSpPr>
          <p:nvPr/>
        </p:nvSpPr>
        <p:spPr>
          <a:xfrm>
            <a:off x="350837" y="1455609"/>
            <a:ext cx="23622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Native Control Binding</a:t>
            </a:r>
            <a:endParaRPr lang="en-US" sz="1600" dirty="0">
              <a:gradFill>
                <a:gsLst>
                  <a:gs pos="10101">
                    <a:schemeClr val="tx1"/>
                  </a:gs>
                  <a:gs pos="54000">
                    <a:schemeClr val="tx1"/>
                  </a:gs>
                </a:gsLst>
                <a:lin ang="5400000" scaled="0"/>
              </a:gradFill>
              <a:latin typeface="+mj-lt"/>
            </a:endParaRPr>
          </a:p>
        </p:txBody>
      </p:sp>
      <p:sp>
        <p:nvSpPr>
          <p:cNvPr id="22" name="Title 1"/>
          <p:cNvSpPr txBox="1">
            <a:spLocks/>
          </p:cNvSpPr>
          <p:nvPr/>
        </p:nvSpPr>
        <p:spPr>
          <a:xfrm>
            <a:off x="9742487" y="1863700"/>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Map Extensibility</a:t>
            </a:r>
            <a:endParaRPr lang="en-US" sz="1600" dirty="0">
              <a:gradFill>
                <a:gsLst>
                  <a:gs pos="10101">
                    <a:schemeClr val="tx1"/>
                  </a:gs>
                  <a:gs pos="54000">
                    <a:schemeClr val="tx1"/>
                  </a:gs>
                </a:gsLst>
                <a:lin ang="5400000" scaled="0"/>
              </a:gradFill>
              <a:latin typeface="+mj-lt"/>
            </a:endParaRPr>
          </a:p>
        </p:txBody>
      </p:sp>
      <p:sp>
        <p:nvSpPr>
          <p:cNvPr id="23" name="Title 1"/>
          <p:cNvSpPr txBox="1">
            <a:spLocks/>
          </p:cNvSpPr>
          <p:nvPr/>
        </p:nvSpPr>
        <p:spPr>
          <a:xfrm>
            <a:off x="7744478" y="908364"/>
            <a:ext cx="29718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000" dirty="0">
                <a:latin typeface="+mj-lt"/>
              </a:rPr>
              <a:t>Fast Renderers Preview</a:t>
            </a:r>
            <a:endParaRPr lang="en-US" sz="2000" dirty="0">
              <a:gradFill>
                <a:gsLst>
                  <a:gs pos="10101">
                    <a:schemeClr val="tx1"/>
                  </a:gs>
                  <a:gs pos="54000">
                    <a:schemeClr val="tx1"/>
                  </a:gs>
                </a:gsLst>
                <a:lin ang="5400000" scaled="0"/>
              </a:gradFill>
              <a:latin typeface="+mj-lt"/>
            </a:endParaRPr>
          </a:p>
        </p:txBody>
      </p:sp>
      <p:sp>
        <p:nvSpPr>
          <p:cNvPr id="24" name="Title 1"/>
          <p:cNvSpPr txBox="1">
            <a:spLocks/>
          </p:cNvSpPr>
          <p:nvPr/>
        </p:nvSpPr>
        <p:spPr>
          <a:xfrm>
            <a:off x="350837" y="2135575"/>
            <a:ext cx="2880939"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3200" dirty="0">
                <a:latin typeface="+mj-lt"/>
              </a:rPr>
              <a:t>Startup Time</a:t>
            </a:r>
            <a:endParaRPr lang="en-US" sz="3200" dirty="0">
              <a:gradFill>
                <a:gsLst>
                  <a:gs pos="10101">
                    <a:schemeClr val="tx1"/>
                  </a:gs>
                  <a:gs pos="54000">
                    <a:schemeClr val="tx1"/>
                  </a:gs>
                </a:gsLst>
                <a:lin ang="5400000" scaled="0"/>
              </a:gradFill>
              <a:latin typeface="+mj-lt"/>
            </a:endParaRPr>
          </a:p>
        </p:txBody>
      </p:sp>
      <p:sp>
        <p:nvSpPr>
          <p:cNvPr id="25" name="Title 1"/>
          <p:cNvSpPr txBox="1">
            <a:spLocks/>
          </p:cNvSpPr>
          <p:nvPr/>
        </p:nvSpPr>
        <p:spPr>
          <a:xfrm>
            <a:off x="4619250" y="4025240"/>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ListView</a:t>
            </a:r>
            <a:r>
              <a:rPr lang="en-US" sz="1600" dirty="0">
                <a:latin typeface="+mj-lt"/>
              </a:rPr>
              <a:t> Scrolling</a:t>
            </a:r>
            <a:endParaRPr lang="en-US" sz="1600" dirty="0">
              <a:gradFill>
                <a:gsLst>
                  <a:gs pos="10101">
                    <a:schemeClr val="tx1"/>
                  </a:gs>
                  <a:gs pos="54000">
                    <a:schemeClr val="tx1"/>
                  </a:gs>
                </a:gsLst>
                <a:lin ang="5400000" scaled="0"/>
              </a:gradFill>
              <a:latin typeface="+mj-lt"/>
            </a:endParaRPr>
          </a:p>
        </p:txBody>
      </p:sp>
      <p:sp>
        <p:nvSpPr>
          <p:cNvPr id="26" name="Title 1"/>
          <p:cNvSpPr txBox="1">
            <a:spLocks/>
          </p:cNvSpPr>
          <p:nvPr/>
        </p:nvSpPr>
        <p:spPr>
          <a:xfrm>
            <a:off x="3032498" y="1146337"/>
            <a:ext cx="26670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Memory Improvements</a:t>
            </a:r>
            <a:endParaRPr lang="en-US" sz="1600" dirty="0">
              <a:gradFill>
                <a:gsLst>
                  <a:gs pos="10101">
                    <a:schemeClr val="tx1"/>
                  </a:gs>
                  <a:gs pos="54000">
                    <a:schemeClr val="tx1"/>
                  </a:gs>
                </a:gsLst>
                <a:lin ang="5400000" scaled="0"/>
              </a:gradFill>
              <a:latin typeface="+mj-lt"/>
            </a:endParaRPr>
          </a:p>
        </p:txBody>
      </p:sp>
      <p:sp>
        <p:nvSpPr>
          <p:cNvPr id="27" name="Title 1"/>
          <p:cNvSpPr txBox="1">
            <a:spLocks/>
          </p:cNvSpPr>
          <p:nvPr/>
        </p:nvSpPr>
        <p:spPr>
          <a:xfrm>
            <a:off x="2789237" y="2061451"/>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XAMLC</a:t>
            </a:r>
            <a:endParaRPr lang="en-US" sz="1600" dirty="0">
              <a:gradFill>
                <a:gsLst>
                  <a:gs pos="10101">
                    <a:schemeClr val="tx1"/>
                  </a:gs>
                  <a:gs pos="54000">
                    <a:schemeClr val="tx1"/>
                  </a:gs>
                </a:gsLst>
                <a:lin ang="5400000" scaled="0"/>
              </a:gradFill>
              <a:latin typeface="+mj-lt"/>
            </a:endParaRPr>
          </a:p>
        </p:txBody>
      </p:sp>
      <p:sp>
        <p:nvSpPr>
          <p:cNvPr id="28" name="Title 1"/>
          <p:cNvSpPr txBox="1">
            <a:spLocks/>
          </p:cNvSpPr>
          <p:nvPr/>
        </p:nvSpPr>
        <p:spPr>
          <a:xfrm>
            <a:off x="6142037" y="1662587"/>
            <a:ext cx="26289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2200" dirty="0" err="1">
                <a:latin typeface="+mj-lt"/>
              </a:rPr>
              <a:t>Bindable</a:t>
            </a:r>
            <a:r>
              <a:rPr lang="en-US" sz="2200" dirty="0">
                <a:latin typeface="+mj-lt"/>
              </a:rPr>
              <a:t> Picker</a:t>
            </a:r>
            <a:endParaRPr lang="en-US" sz="2200" dirty="0">
              <a:gradFill>
                <a:gsLst>
                  <a:gs pos="10101">
                    <a:schemeClr val="tx1"/>
                  </a:gs>
                  <a:gs pos="54000">
                    <a:schemeClr val="tx1"/>
                  </a:gs>
                </a:gsLst>
                <a:lin ang="5400000" scaled="0"/>
              </a:gradFill>
              <a:latin typeface="+mj-lt"/>
            </a:endParaRPr>
          </a:p>
        </p:txBody>
      </p:sp>
      <p:sp>
        <p:nvSpPr>
          <p:cNvPr id="29" name="Title 1"/>
          <p:cNvSpPr txBox="1">
            <a:spLocks/>
          </p:cNvSpPr>
          <p:nvPr/>
        </p:nvSpPr>
        <p:spPr>
          <a:xfrm>
            <a:off x="1013198" y="3079615"/>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Frame Corners</a:t>
            </a:r>
            <a:endParaRPr lang="en-US" sz="1600" dirty="0">
              <a:gradFill>
                <a:gsLst>
                  <a:gs pos="10101">
                    <a:schemeClr val="tx1"/>
                  </a:gs>
                  <a:gs pos="54000">
                    <a:schemeClr val="tx1"/>
                  </a:gs>
                </a:gsLst>
                <a:lin ang="5400000" scaled="0"/>
              </a:gradFill>
              <a:latin typeface="+mj-lt"/>
            </a:endParaRPr>
          </a:p>
        </p:txBody>
      </p:sp>
      <p:sp>
        <p:nvSpPr>
          <p:cNvPr id="30" name="Title 1"/>
          <p:cNvSpPr txBox="1">
            <a:spLocks/>
          </p:cNvSpPr>
          <p:nvPr/>
        </p:nvSpPr>
        <p:spPr>
          <a:xfrm>
            <a:off x="2974227" y="3437453"/>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Tizen</a:t>
            </a:r>
            <a:endParaRPr lang="en-US" sz="1600" dirty="0">
              <a:gradFill>
                <a:gsLst>
                  <a:gs pos="10101">
                    <a:schemeClr val="tx1"/>
                  </a:gs>
                  <a:gs pos="54000">
                    <a:schemeClr val="tx1"/>
                  </a:gs>
                </a:gsLst>
                <a:lin ang="5400000" scaled="0"/>
              </a:gradFill>
              <a:latin typeface="+mj-lt"/>
            </a:endParaRPr>
          </a:p>
        </p:txBody>
      </p:sp>
      <p:sp>
        <p:nvSpPr>
          <p:cNvPr id="33" name="Title 1"/>
          <p:cNvSpPr txBox="1">
            <a:spLocks/>
          </p:cNvSpPr>
          <p:nvPr/>
        </p:nvSpPr>
        <p:spPr>
          <a:xfrm>
            <a:off x="4507099" y="2141958"/>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a:latin typeface="+mj-lt"/>
              </a:rPr>
              <a:t>Forms Previewer</a:t>
            </a:r>
            <a:endParaRPr lang="en-US" sz="1600" dirty="0">
              <a:gradFill>
                <a:gsLst>
                  <a:gs pos="10101">
                    <a:schemeClr val="tx1"/>
                  </a:gs>
                  <a:gs pos="54000">
                    <a:schemeClr val="tx1"/>
                  </a:gs>
                </a:gsLst>
                <a:lin ang="5400000" scaled="0"/>
              </a:gradFill>
              <a:latin typeface="+mj-lt"/>
            </a:endParaRPr>
          </a:p>
        </p:txBody>
      </p:sp>
      <p:sp>
        <p:nvSpPr>
          <p:cNvPr id="34" name="Title 1"/>
          <p:cNvSpPr txBox="1">
            <a:spLocks/>
          </p:cNvSpPr>
          <p:nvPr/>
        </p:nvSpPr>
        <p:spPr>
          <a:xfrm>
            <a:off x="4046537" y="2796428"/>
            <a:ext cx="201930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FlexLayout</a:t>
            </a:r>
            <a:r>
              <a:rPr lang="en-US" sz="1600" dirty="0">
                <a:latin typeface="+mj-lt"/>
              </a:rPr>
              <a:t> Preview</a:t>
            </a:r>
            <a:endParaRPr lang="en-US" sz="1600" dirty="0">
              <a:gradFill>
                <a:gsLst>
                  <a:gs pos="10101">
                    <a:schemeClr val="tx1"/>
                  </a:gs>
                  <a:gs pos="54000">
                    <a:schemeClr val="tx1"/>
                  </a:gs>
                </a:gsLst>
                <a:lin ang="5400000" scaled="0"/>
              </a:gradFill>
              <a:latin typeface="+mj-lt"/>
            </a:endParaRPr>
          </a:p>
        </p:txBody>
      </p:sp>
      <p:sp>
        <p:nvSpPr>
          <p:cNvPr id="35" name="Title 1"/>
          <p:cNvSpPr txBox="1">
            <a:spLocks/>
          </p:cNvSpPr>
          <p:nvPr/>
        </p:nvSpPr>
        <p:spPr>
          <a:xfrm>
            <a:off x="674687" y="5558722"/>
            <a:ext cx="310515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Xamarin.Forms</a:t>
            </a:r>
            <a:r>
              <a:rPr lang="en-US" sz="1600" dirty="0">
                <a:latin typeface="+mj-lt"/>
              </a:rPr>
              <a:t> Embedding</a:t>
            </a:r>
            <a:endParaRPr lang="en-US" sz="1600" dirty="0">
              <a:gradFill>
                <a:gsLst>
                  <a:gs pos="10101">
                    <a:schemeClr val="tx1"/>
                  </a:gs>
                  <a:gs pos="54000">
                    <a:schemeClr val="tx1"/>
                  </a:gs>
                </a:gsLst>
                <a:lin ang="5400000" scaled="0"/>
              </a:gradFill>
              <a:latin typeface="+mj-lt"/>
            </a:endParaRPr>
          </a:p>
        </p:txBody>
      </p:sp>
      <p:sp>
        <p:nvSpPr>
          <p:cNvPr id="36" name="Title 1"/>
          <p:cNvSpPr txBox="1">
            <a:spLocks/>
          </p:cNvSpPr>
          <p:nvPr/>
        </p:nvSpPr>
        <p:spPr>
          <a:xfrm>
            <a:off x="6704012" y="6168800"/>
            <a:ext cx="3105150" cy="381000"/>
          </a:xfrm>
          <a:prstGeom prst="rect">
            <a:avLst/>
          </a:prstGeom>
        </p:spPr>
        <p:txBody>
          <a:bodyPr vert="horz" wrap="square" lIns="146304" tIns="91440" rIns="146304" bIns="91440" rtlCol="0" anchor="t">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sz="1600" dirty="0" err="1">
                <a:latin typeface="+mj-lt"/>
              </a:rPr>
              <a:t>DataPages</a:t>
            </a:r>
            <a:endParaRPr lang="en-US" sz="1600" dirty="0">
              <a:gradFill>
                <a:gsLst>
                  <a:gs pos="10101">
                    <a:schemeClr val="tx1"/>
                  </a:gs>
                  <a:gs pos="54000">
                    <a:schemeClr val="tx1"/>
                  </a:gs>
                </a:gsLst>
                <a:lin ang="5400000" scaled="0"/>
              </a:gradFill>
              <a:latin typeface="+mj-lt"/>
            </a:endParaRPr>
          </a:p>
        </p:txBody>
      </p:sp>
    </p:spTree>
    <p:extLst>
      <p:ext uri="{BB962C8B-B14F-4D97-AF65-F5344CB8AC3E}">
        <p14:creationId xmlns:p14="http://schemas.microsoft.com/office/powerpoint/2010/main" val="13716865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fade">
                                      <p:cBhvr>
                                        <p:cTn id="73" dur="500"/>
                                        <p:tgtEl>
                                          <p:spTgt spid="2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fade">
                                      <p:cBhvr>
                                        <p:cTn id="76" dur="500"/>
                                        <p:tgtEl>
                                          <p:spTgt spid="3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3" grpId="0"/>
      <p:bldP spid="34" grpId="0"/>
      <p:bldP spid="35" grpId="0"/>
      <p:bldP spid="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461436"/>
            <a:ext cx="7696199" cy="4745915"/>
          </a:xfrm>
        </p:spPr>
        <p:txBody>
          <a:bodyPr/>
          <a:lstStyle/>
          <a:p>
            <a:r>
              <a:rPr lang="en-US" dirty="0"/>
              <a:t>Aggressive bug triage</a:t>
            </a:r>
          </a:p>
          <a:p>
            <a:pPr lvl="1"/>
            <a:r>
              <a:rPr lang="en-US" dirty="0"/>
              <a:t>New issues reviewed within 24 </a:t>
            </a:r>
            <a:r>
              <a:rPr lang="en-US" dirty="0" err="1"/>
              <a:t>hrs</a:t>
            </a:r>
            <a:endParaRPr lang="en-US" dirty="0"/>
          </a:p>
          <a:p>
            <a:pPr lvl="1"/>
            <a:r>
              <a:rPr lang="en-US" dirty="0"/>
              <a:t>Reproduction projects for quick resolution</a:t>
            </a:r>
          </a:p>
          <a:p>
            <a:r>
              <a:rPr lang="en-US" dirty="0"/>
              <a:t>Performance Improvements</a:t>
            </a:r>
          </a:p>
          <a:p>
            <a:pPr lvl="1"/>
            <a:r>
              <a:rPr lang="en-US" dirty="0"/>
              <a:t>Startup Time</a:t>
            </a:r>
          </a:p>
          <a:p>
            <a:pPr lvl="1"/>
            <a:r>
              <a:rPr lang="en-US" dirty="0"/>
              <a:t>Fast Renderers for Android</a:t>
            </a:r>
          </a:p>
          <a:p>
            <a:pPr lvl="1"/>
            <a:r>
              <a:rPr lang="en-US" dirty="0" err="1"/>
              <a:t>ListView</a:t>
            </a:r>
            <a:r>
              <a:rPr lang="en-US" dirty="0"/>
              <a:t> improvements, Fast Scroll</a:t>
            </a:r>
          </a:p>
          <a:p>
            <a:pPr lvl="1"/>
            <a:r>
              <a:rPr lang="en-US" dirty="0"/>
              <a:t>XAMLC – 5x faster</a:t>
            </a:r>
          </a:p>
          <a:p>
            <a:pPr lvl="1"/>
            <a:r>
              <a:rPr lang="en-US" dirty="0"/>
              <a:t>Discussion: aka.ms/</a:t>
            </a:r>
            <a:r>
              <a:rPr lang="en-US" dirty="0" err="1"/>
              <a:t>xfperformance</a:t>
            </a:r>
            <a:endParaRPr lang="en-US" dirty="0"/>
          </a:p>
          <a:p>
            <a:endParaRPr lang="en-US" dirty="0"/>
          </a:p>
        </p:txBody>
      </p:sp>
      <p:sp>
        <p:nvSpPr>
          <p:cNvPr id="2" name="Title 1"/>
          <p:cNvSpPr>
            <a:spLocks noGrp="1"/>
          </p:cNvSpPr>
          <p:nvPr>
            <p:ph type="title"/>
          </p:nvPr>
        </p:nvSpPr>
        <p:spPr/>
        <p:txBody>
          <a:bodyPr/>
          <a:lstStyle/>
          <a:p>
            <a:r>
              <a:rPr lang="en-US" dirty="0"/>
              <a:t>Quality and Performance</a:t>
            </a:r>
            <a:endParaRPr lang="en-US" sz="4000" dirty="0">
              <a:gradFill>
                <a:gsLst>
                  <a:gs pos="10101">
                    <a:schemeClr val="tx1"/>
                  </a:gs>
                  <a:gs pos="54000">
                    <a:schemeClr val="tx1"/>
                  </a:gs>
                </a:gsLst>
                <a:lin ang="5400000" scaled="0"/>
              </a:gradFill>
            </a:endParaRPr>
          </a:p>
        </p:txBody>
      </p:sp>
      <p:sp>
        <p:nvSpPr>
          <p:cNvPr id="11" name="Shape 445"/>
          <p:cNvSpPr>
            <a:spLocks noGrp="1"/>
          </p:cNvSpPr>
          <p:nvPr/>
        </p:nvSpPr>
        <p:spPr>
          <a:xfrm>
            <a:off x="8580437" y="6454773"/>
            <a:ext cx="3048000" cy="496943"/>
          </a:xfrm>
          <a:prstGeom prst="rect">
            <a:avLst/>
          </a:prstGeom>
          <a:ln w="12700">
            <a:miter lim="400000"/>
          </a:ln>
          <a:extLst>
            <a:ext uri="{C572A759-6A51-4108-AA02-DFA0A04FC94B}">
              <ma14:wrappingTextBoxFlag xmlns:lc="http://schemas.openxmlformats.org/drawingml/2006/lockedCanvas" xmlns="" xmlns:ma14="http://schemas.microsoft.com/office/mac/drawingml/2011/main" val="1"/>
            </a:ext>
          </a:extLst>
        </p:spPr>
        <p:txBody>
          <a:bodyPr tIns="91439" bIns="91439">
            <a:normAutofit lnSpcReduction="10000"/>
          </a:bodyPr>
          <a:lstStyle>
            <a:lvl1pPr marL="0" marR="0" indent="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1pPr>
            <a:lvl2pPr marL="0" marR="0" indent="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2pPr>
            <a:lvl3pPr marL="0" marR="0" indent="2286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3pPr>
            <a:lvl4pPr marL="0" marR="0" indent="4572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4pPr>
            <a:lvl5pPr marL="0" marR="0" indent="685800" algn="l" defTabSz="932742" rtl="0" latinLnBrk="0">
              <a:lnSpc>
                <a:spcPct val="90000"/>
              </a:lnSpc>
              <a:spcBef>
                <a:spcPts val="900"/>
              </a:spcBef>
              <a:spcAft>
                <a:spcPts val="0"/>
              </a:spcAft>
              <a:buClrTx/>
              <a:buSzTx/>
              <a:buFontTx/>
              <a:buNone/>
              <a:tabLst/>
              <a:defRPr sz="4000" b="0" i="0" u="none" strike="noStrike" cap="none" spc="0" baseline="0">
                <a:ln>
                  <a:noFill/>
                </a:ln>
                <a:solidFill>
                  <a:schemeClr val="accent5"/>
                </a:solidFill>
                <a:uFillTx/>
                <a:latin typeface="+mj-lt"/>
                <a:ea typeface="+mj-ea"/>
                <a:cs typeface="+mj-cs"/>
                <a:sym typeface="Segoe UI Light"/>
              </a:defRPr>
            </a:lvl5pPr>
            <a:lvl6pPr marL="2798225" marR="0" indent="-466371"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6pPr>
            <a:lvl7pPr marL="3264598" marR="0" indent="-466371"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7pPr>
            <a:lvl8pPr marL="3730969" marR="0" indent="-466372"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8pPr>
            <a:lvl9pPr marL="4197341" marR="0" indent="-466372" algn="l" defTabSz="932742" rtl="0" latinLnBrk="0">
              <a:lnSpc>
                <a:spcPct val="90000"/>
              </a:lnSpc>
              <a:spcBef>
                <a:spcPts val="900"/>
              </a:spcBef>
              <a:spcAft>
                <a:spcPts val="0"/>
              </a:spcAft>
              <a:buClrTx/>
              <a:buSzPct val="100000"/>
              <a:buFont typeface="Arial"/>
              <a:buChar char="•"/>
              <a:tabLst/>
              <a:defRPr sz="4000" b="0" i="0" u="none" strike="noStrike" cap="none" spc="0" baseline="0">
                <a:ln>
                  <a:noFill/>
                </a:ln>
                <a:solidFill>
                  <a:schemeClr val="accent5"/>
                </a:solidFill>
                <a:uFillTx/>
                <a:latin typeface="+mj-lt"/>
                <a:ea typeface="+mj-ea"/>
                <a:cs typeface="+mj-cs"/>
                <a:sym typeface="Segoe UI Light"/>
              </a:defRPr>
            </a:lvl9pPr>
          </a:lstStyle>
          <a:p>
            <a:pPr marL="0" marR="0" lvl="0" indent="0" algn="l" defTabSz="621791" rtl="0" eaLnBrk="1" fontAlgn="auto" latinLnBrk="0" hangingPunct="1">
              <a:lnSpc>
                <a:spcPct val="150000"/>
              </a:lnSpc>
              <a:spcBef>
                <a:spcPts val="0"/>
              </a:spcBef>
              <a:spcAft>
                <a:spcPts val="0"/>
              </a:spcAft>
              <a:buClr>
                <a:srgbClr val="595959"/>
              </a:buClr>
              <a:buSzTx/>
              <a:buFont typeface="Wingdings"/>
              <a:buNone/>
              <a:tabLst/>
              <a:defRPr sz="2516">
                <a:solidFill>
                  <a:srgbClr val="595959"/>
                </a:solidFill>
                <a:latin typeface="Helvetica Light"/>
                <a:ea typeface="Helvetica Light"/>
                <a:cs typeface="Helvetica Light"/>
                <a:sym typeface="Helvetica Light"/>
              </a:defRPr>
            </a:pPr>
            <a:r>
              <a:rPr kumimoji="0" lang="en-US"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rPr>
              <a:t>Source:</a:t>
            </a:r>
            <a:r>
              <a:rPr kumimoji="0"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rPr>
              <a:t> Matthew</a:t>
            </a:r>
            <a:r>
              <a:rPr kumimoji="0" lang="en-US"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rPr>
              <a:t> Robbins</a:t>
            </a:r>
            <a:r>
              <a:rPr kumimoji="0"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rPr>
              <a:t> - </a:t>
            </a:r>
            <a:r>
              <a:rPr kumimoji="0" sz="1400" b="0" i="0" u="none" strike="noStrike" kern="0" cap="none" spc="0" normalizeH="0" baseline="0" noProof="0" dirty="0" err="1">
                <a:ln>
                  <a:noFill/>
                </a:ln>
                <a:solidFill>
                  <a:srgbClr val="595959"/>
                </a:solidFill>
                <a:effectLst/>
                <a:uLnTx/>
                <a:uFillTx/>
                <a:latin typeface="Helvetica Light"/>
                <a:ea typeface="Helvetica Light"/>
                <a:cs typeface="Helvetica Light"/>
                <a:sym typeface="Helvetica Light"/>
              </a:rPr>
              <a:t>MFracto</a:t>
            </a:r>
            <a:r>
              <a:rPr kumimoji="0" lang="en-US" sz="1400" b="0" i="0" u="none" strike="noStrike" kern="0" cap="none" spc="0" normalizeH="0" baseline="0" noProof="0" dirty="0" err="1">
                <a:ln>
                  <a:noFill/>
                </a:ln>
                <a:solidFill>
                  <a:srgbClr val="595959"/>
                </a:solidFill>
                <a:effectLst/>
                <a:uLnTx/>
                <a:uFillTx/>
                <a:latin typeface="Helvetica Light"/>
                <a:ea typeface="Helvetica Light"/>
                <a:cs typeface="Helvetica Light"/>
                <a:sym typeface="Helvetica Light"/>
              </a:rPr>
              <a:t>r</a:t>
            </a:r>
            <a:endParaRPr kumimoji="0" sz="1400" b="0" i="0" u="none" strike="noStrike" kern="0" cap="none" spc="0" normalizeH="0" baseline="0" noProof="0" dirty="0">
              <a:ln>
                <a:noFill/>
              </a:ln>
              <a:solidFill>
                <a:srgbClr val="595959"/>
              </a:solidFill>
              <a:effectLst/>
              <a:uLnTx/>
              <a:uFillTx/>
              <a:latin typeface="Helvetica Light"/>
              <a:ea typeface="Helvetica Light"/>
              <a:cs typeface="Helvetica Light"/>
              <a:sym typeface="Helvetica Light"/>
            </a:endParaRPr>
          </a:p>
        </p:txBody>
      </p:sp>
      <p:grpSp>
        <p:nvGrpSpPr>
          <p:cNvPr id="12" name="Group 11" descr="Chart"/>
          <p:cNvGrpSpPr/>
          <p:nvPr/>
        </p:nvGrpSpPr>
        <p:grpSpPr>
          <a:xfrm>
            <a:off x="7852164" y="3552901"/>
            <a:ext cx="4212931" cy="2763761"/>
            <a:chOff x="0" y="0"/>
            <a:chExt cx="5126922" cy="3363355"/>
          </a:xfrm>
        </p:grpSpPr>
        <p:pic>
          <p:nvPicPr>
            <p:cNvPr id="16" name="image09.png" descr="Chart"/>
            <p:cNvPicPr>
              <a:picLocks noChangeAspect="1"/>
            </p:cNvPicPr>
            <p:nvPr/>
          </p:nvPicPr>
          <p:blipFill>
            <a:blip r:embed="rId3">
              <a:extLst/>
            </a:blip>
            <a:stretch>
              <a:fillRect/>
            </a:stretch>
          </p:blipFill>
          <p:spPr>
            <a:xfrm>
              <a:off x="203200" y="203200"/>
              <a:ext cx="4720522" cy="2918855"/>
            </a:xfrm>
            <a:prstGeom prst="rect">
              <a:avLst/>
            </a:prstGeom>
            <a:ln>
              <a:noFill/>
            </a:ln>
            <a:effectLst/>
          </p:spPr>
        </p:pic>
        <p:pic>
          <p:nvPicPr>
            <p:cNvPr id="17" name="Picture 16"/>
            <p:cNvPicPr>
              <a:picLocks/>
            </p:cNvPicPr>
            <p:nvPr/>
          </p:nvPicPr>
          <p:blipFill>
            <a:blip r:embed="rId4">
              <a:extLst/>
            </a:blip>
            <a:stretch>
              <a:fillRect/>
            </a:stretch>
          </p:blipFill>
          <p:spPr>
            <a:xfrm>
              <a:off x="0" y="0"/>
              <a:ext cx="5126922" cy="3363355"/>
            </a:xfrm>
            <a:prstGeom prst="rect">
              <a:avLst/>
            </a:prstGeom>
            <a:effectLst/>
          </p:spPr>
        </p:pic>
      </p:grpSp>
      <p:grpSp>
        <p:nvGrpSpPr>
          <p:cNvPr id="13" name="Group 12" descr="Chart"/>
          <p:cNvGrpSpPr/>
          <p:nvPr/>
        </p:nvGrpSpPr>
        <p:grpSpPr>
          <a:xfrm>
            <a:off x="7852164" y="504902"/>
            <a:ext cx="4212931" cy="2763763"/>
            <a:chOff x="0" y="0"/>
            <a:chExt cx="5126919" cy="3363355"/>
          </a:xfrm>
          <a:effectLst/>
        </p:grpSpPr>
        <p:pic>
          <p:nvPicPr>
            <p:cNvPr id="14" name="image08.png" descr="Chart"/>
            <p:cNvPicPr>
              <a:picLocks noChangeAspect="1"/>
            </p:cNvPicPr>
            <p:nvPr/>
          </p:nvPicPr>
          <p:blipFill>
            <a:blip r:embed="rId5">
              <a:extLst/>
            </a:blip>
            <a:stretch>
              <a:fillRect/>
            </a:stretch>
          </p:blipFill>
          <p:spPr>
            <a:xfrm>
              <a:off x="203200" y="203200"/>
              <a:ext cx="4720519" cy="2918855"/>
            </a:xfrm>
            <a:prstGeom prst="rect">
              <a:avLst/>
            </a:prstGeom>
          </p:spPr>
        </p:pic>
        <p:pic>
          <p:nvPicPr>
            <p:cNvPr id="15" name="Picture 14"/>
            <p:cNvPicPr>
              <a:picLocks/>
            </p:cNvPicPr>
            <p:nvPr/>
          </p:nvPicPr>
          <p:blipFill>
            <a:blip r:embed="rId4">
              <a:extLst/>
            </a:blip>
            <a:stretch>
              <a:fillRect/>
            </a:stretch>
          </p:blipFill>
          <p:spPr>
            <a:xfrm>
              <a:off x="0" y="0"/>
              <a:ext cx="5126919" cy="3363355"/>
            </a:xfrm>
            <a:prstGeom prst="rect">
              <a:avLst/>
            </a:prstGeom>
          </p:spPr>
        </p:pic>
      </p:grpSp>
    </p:spTree>
    <p:extLst>
      <p:ext uri="{BB962C8B-B14F-4D97-AF65-F5344CB8AC3E}">
        <p14:creationId xmlns:p14="http://schemas.microsoft.com/office/powerpoint/2010/main" val="15350332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4000">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14:bounceEnd="4000">
                                          <p:cBhvr additive="base">
                                            <p:cTn id="7" dur="500" fill="hold"/>
                                            <p:tgtEl>
                                              <p:spTgt spid="13"/>
                                            </p:tgtEl>
                                            <p:attrNameLst>
                                              <p:attrName>ppt_x</p:attrName>
                                            </p:attrNameLst>
                                          </p:cBhvr>
                                          <p:tavLst>
                                            <p:tav tm="0">
                                              <p:val>
                                                <p:strVal val="1+#ppt_w/2"/>
                                              </p:val>
                                            </p:tav>
                                            <p:tav tm="100000">
                                              <p:val>
                                                <p:strVal val="#ppt_x"/>
                                              </p:val>
                                            </p:tav>
                                          </p:tavLst>
                                        </p:anim>
                                        <p:anim calcmode="lin" valueType="num" p14:bounceEnd="4000">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4000">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14:bounceEnd="4000">
                                          <p:cBhvr additive="base">
                                            <p:cTn id="11" dur="500" fill="hold"/>
                                            <p:tgtEl>
                                              <p:spTgt spid="12"/>
                                            </p:tgtEl>
                                            <p:attrNameLst>
                                              <p:attrName>ppt_x</p:attrName>
                                            </p:attrNameLst>
                                          </p:cBhvr>
                                          <p:tavLst>
                                            <p:tav tm="0">
                                              <p:val>
                                                <p:strVal val="1+#ppt_w/2"/>
                                              </p:val>
                                            </p:tav>
                                            <p:tav tm="100000">
                                              <p:val>
                                                <p:strVal val="#ppt_x"/>
                                              </p:val>
                                            </p:tav>
                                          </p:tavLst>
                                        </p:anim>
                                        <p:anim calcmode="lin" valueType="num" p14:bounceEnd="4000">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2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1+#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The Future:</a:t>
            </a:r>
            <a:br>
              <a:rPr lang="en-US" dirty="0"/>
            </a:br>
            <a:r>
              <a:rPr lang="en-US" dirty="0" err="1"/>
              <a:t>Xamarin.Forms</a:t>
            </a:r>
            <a:r>
              <a:rPr lang="en-US" dirty="0"/>
              <a:t> 3.0</a:t>
            </a:r>
          </a:p>
        </p:txBody>
      </p:sp>
    </p:spTree>
    <p:extLst>
      <p:ext uri="{BB962C8B-B14F-4D97-AF65-F5344CB8AC3E}">
        <p14:creationId xmlns:p14="http://schemas.microsoft.com/office/powerpoint/2010/main" val="3988849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Presenter Name</a:t>
            </a:r>
          </a:p>
          <a:p>
            <a:r>
              <a:rPr lang="en-US" dirty="0"/>
              <a:t>Presenter Twitter</a:t>
            </a:r>
          </a:p>
          <a:p>
            <a:r>
              <a:rPr lang="en-US" dirty="0"/>
              <a:t>Presenter Title</a:t>
            </a:r>
          </a:p>
        </p:txBody>
      </p:sp>
      <p:sp>
        <p:nvSpPr>
          <p:cNvPr id="3" name="Title 2"/>
          <p:cNvSpPr>
            <a:spLocks noGrp="1"/>
          </p:cNvSpPr>
          <p:nvPr>
            <p:ph type="title"/>
          </p:nvPr>
        </p:nvSpPr>
        <p:spPr/>
        <p:txBody>
          <a:bodyPr/>
          <a:lstStyle/>
          <a:p>
            <a:r>
              <a:rPr lang="en-US" dirty="0"/>
              <a:t>Cross-Platform Native User Interfaces</a:t>
            </a:r>
            <a:br>
              <a:rPr lang="en-US" dirty="0"/>
            </a:br>
            <a:r>
              <a:rPr lang="en-US" dirty="0"/>
              <a:t>with </a:t>
            </a:r>
            <a:r>
              <a:rPr lang="en-US" dirty="0" err="1"/>
              <a:t>Xamarin.Forms</a:t>
            </a:r>
            <a:endParaRPr lang="en-US" dirty="0"/>
          </a:p>
        </p:txBody>
      </p:sp>
    </p:spTree>
    <p:extLst>
      <p:ext uri="{BB962C8B-B14F-4D97-AF65-F5344CB8AC3E}">
        <p14:creationId xmlns:p14="http://schemas.microsoft.com/office/powerpoint/2010/main" val="890505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135062"/>
            <a:ext cx="11887200" cy="1292662"/>
          </a:xfrm>
        </p:spPr>
        <p:txBody>
          <a:bodyPr/>
          <a:lstStyle/>
          <a:p>
            <a:r>
              <a:rPr lang="en-US" dirty="0"/>
              <a:t>Easily embed any page into a Xamarin Native Application</a:t>
            </a:r>
          </a:p>
          <a:p>
            <a:endParaRPr lang="en-US" dirty="0"/>
          </a:p>
        </p:txBody>
      </p:sp>
      <p:sp>
        <p:nvSpPr>
          <p:cNvPr id="2" name="Title 1"/>
          <p:cNvSpPr>
            <a:spLocks noGrp="1"/>
          </p:cNvSpPr>
          <p:nvPr>
            <p:ph type="title"/>
          </p:nvPr>
        </p:nvSpPr>
        <p:spPr/>
        <p:txBody>
          <a:bodyPr/>
          <a:lstStyle/>
          <a:p>
            <a:r>
              <a:rPr lang="en-US" dirty="0"/>
              <a:t>Xamarin.Forms Embedding</a:t>
            </a:r>
            <a:endParaRPr lang="en-US" sz="4000" dirty="0">
              <a:gradFill>
                <a:gsLst>
                  <a:gs pos="10101">
                    <a:schemeClr val="tx1"/>
                  </a:gs>
                  <a:gs pos="54000">
                    <a:schemeClr val="tx1"/>
                  </a:gs>
                </a:gsLst>
                <a:lin ang="5400000" scaled="0"/>
              </a:gradFill>
            </a:endParaRPr>
          </a:p>
        </p:txBody>
      </p:sp>
      <p:pic>
        <p:nvPicPr>
          <p:cNvPr id="4" name="Picture 3"/>
          <p:cNvPicPr>
            <a:picLocks noChangeAspect="1"/>
          </p:cNvPicPr>
          <p:nvPr/>
        </p:nvPicPr>
        <p:blipFill>
          <a:blip r:embed="rId3"/>
          <a:stretch>
            <a:fillRect/>
          </a:stretch>
        </p:blipFill>
        <p:spPr>
          <a:xfrm>
            <a:off x="6478366" y="1750595"/>
            <a:ext cx="3788982" cy="2130381"/>
          </a:xfrm>
          <a:prstGeom prst="rect">
            <a:avLst/>
          </a:prstGeom>
        </p:spPr>
      </p:pic>
      <p:pic>
        <p:nvPicPr>
          <p:cNvPr id="5" name="Picture 4"/>
          <p:cNvPicPr>
            <a:picLocks noChangeAspect="1"/>
          </p:cNvPicPr>
          <p:nvPr/>
        </p:nvPicPr>
        <p:blipFill>
          <a:blip r:embed="rId4"/>
          <a:stretch>
            <a:fillRect/>
          </a:stretch>
        </p:blipFill>
        <p:spPr>
          <a:xfrm>
            <a:off x="1223849" y="2582862"/>
            <a:ext cx="2152653" cy="3942587"/>
          </a:xfrm>
          <a:prstGeom prst="rect">
            <a:avLst/>
          </a:prstGeom>
        </p:spPr>
      </p:pic>
      <p:pic>
        <p:nvPicPr>
          <p:cNvPr id="6" name="Picture 5"/>
          <p:cNvPicPr>
            <a:picLocks noChangeAspect="1"/>
          </p:cNvPicPr>
          <p:nvPr/>
        </p:nvPicPr>
        <p:blipFill>
          <a:blip r:embed="rId5"/>
          <a:stretch>
            <a:fillRect/>
          </a:stretch>
        </p:blipFill>
        <p:spPr>
          <a:xfrm>
            <a:off x="3564407" y="2582862"/>
            <a:ext cx="2038938" cy="3956081"/>
          </a:xfrm>
          <a:prstGeom prst="rect">
            <a:avLst/>
          </a:prstGeom>
        </p:spPr>
      </p:pic>
      <p:pic>
        <p:nvPicPr>
          <p:cNvPr id="7" name="Picture 6"/>
          <p:cNvPicPr>
            <a:picLocks noChangeAspect="1"/>
          </p:cNvPicPr>
          <p:nvPr/>
        </p:nvPicPr>
        <p:blipFill>
          <a:blip r:embed="rId6"/>
          <a:stretch>
            <a:fillRect/>
          </a:stretch>
        </p:blipFill>
        <p:spPr>
          <a:xfrm>
            <a:off x="6478366" y="4027866"/>
            <a:ext cx="3821056" cy="2966659"/>
          </a:xfrm>
          <a:prstGeom prst="rect">
            <a:avLst/>
          </a:prstGeom>
        </p:spPr>
      </p:pic>
    </p:spTree>
    <p:extLst>
      <p:ext uri="{BB962C8B-B14F-4D97-AF65-F5344CB8AC3E}">
        <p14:creationId xmlns:p14="http://schemas.microsoft.com/office/powerpoint/2010/main" val="11770103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p:cNvSpPr/>
          <p:nvPr/>
        </p:nvSpPr>
        <p:spPr bwMode="auto">
          <a:xfrm>
            <a:off x="7341759" y="3133965"/>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26" name="Rectangle 25"/>
          <p:cNvSpPr/>
          <p:nvPr/>
        </p:nvSpPr>
        <p:spPr bwMode="auto">
          <a:xfrm>
            <a:off x="559208" y="3133965"/>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23" name="Rectangle 22"/>
          <p:cNvSpPr/>
          <p:nvPr/>
        </p:nvSpPr>
        <p:spPr bwMode="auto">
          <a:xfrm>
            <a:off x="2098573" y="3133965"/>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eaLnBrk="1" fontAlgn="base" latinLnBrk="0" hangingPunct="1">
              <a:lnSpc>
                <a:spcPct val="100000"/>
              </a:lnSpc>
              <a:spcBef>
                <a:spcPct val="0"/>
              </a:spcBef>
              <a:spcAft>
                <a:spcPct val="0"/>
              </a:spcAft>
              <a:buClrTx/>
              <a:buSzTx/>
              <a:buFontTx/>
              <a:buNone/>
              <a:tabLst/>
              <a:defRPr/>
            </a:pPr>
            <a:endParaRPr kumimoji="0" lang="en-US" sz="2448"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16" name="Rectangle 15"/>
          <p:cNvSpPr/>
          <p:nvPr/>
        </p:nvSpPr>
        <p:spPr bwMode="auto">
          <a:xfrm>
            <a:off x="3657032" y="3133965"/>
            <a:ext cx="4591478" cy="694944"/>
          </a:xfrm>
          <a:prstGeom prst="rect">
            <a:avLst/>
          </a:prstGeom>
          <a:solidFill>
            <a:srgbClr val="3AB6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eaLnBrk="1" fontAlgn="base" latinLnBrk="0" hangingPunct="1">
              <a:lnSpc>
                <a:spcPct val="100000"/>
              </a:lnSpc>
              <a:spcBef>
                <a:spcPct val="0"/>
              </a:spcBef>
              <a:spcAft>
                <a:spcPct val="0"/>
              </a:spcAft>
              <a:buClrTx/>
              <a:buSzTx/>
              <a:buFontTx/>
              <a:buNone/>
              <a:tabLst/>
              <a:defRPr/>
            </a:pPr>
            <a:r>
              <a:rPr kumimoji="0" lang="en-US" sz="2448" b="0" i="0" u="none" strike="noStrike" kern="0" cap="none" spc="0" normalizeH="0" baseline="0" noProof="0" dirty="0" err="1">
                <a:ln>
                  <a:noFill/>
                </a:ln>
                <a:solidFill>
                  <a:srgbClr val="FFFFFF"/>
                </a:solidFill>
                <a:effectLst/>
                <a:uLnTx/>
                <a:uFillTx/>
                <a:latin typeface="Segoe UI Light" charset="0"/>
                <a:ea typeface="Segoe UI Light" charset="0"/>
                <a:cs typeface="Segoe UI Light" charset="0"/>
              </a:rPr>
              <a:t>Xamarin.Forms</a:t>
            </a:r>
            <a:endParaRPr kumimoji="0" lang="en-US" sz="2448"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p:txBody>
      </p:sp>
      <p:sp>
        <p:nvSpPr>
          <p:cNvPr id="2" name="Title 1"/>
          <p:cNvSpPr>
            <a:spLocks noGrp="1"/>
          </p:cNvSpPr>
          <p:nvPr>
            <p:ph type="title"/>
          </p:nvPr>
        </p:nvSpPr>
        <p:spPr/>
        <p:txBody>
          <a:bodyPr/>
          <a:lstStyle/>
          <a:p>
            <a:r>
              <a:rPr lang="en-US" dirty="0"/>
              <a:t>Embedding</a:t>
            </a:r>
            <a:endParaRPr lang="en-US" sz="4000" dirty="0">
              <a:gradFill>
                <a:gsLst>
                  <a:gs pos="10101">
                    <a:schemeClr val="tx1"/>
                  </a:gs>
                  <a:gs pos="54000">
                    <a:schemeClr val="tx1"/>
                  </a:gs>
                </a:gsLst>
                <a:lin ang="5400000" scaled="0"/>
              </a:gradFill>
            </a:endParaRPr>
          </a:p>
        </p:txBody>
      </p:sp>
      <p:sp>
        <p:nvSpPr>
          <p:cNvPr id="4" name="Rectangle 3"/>
          <p:cNvSpPr/>
          <p:nvPr/>
        </p:nvSpPr>
        <p:spPr bwMode="auto">
          <a:xfrm>
            <a:off x="3657032" y="4489461"/>
            <a:ext cx="4591478" cy="2145388"/>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eaLnBrk="1" fontAlgn="base" latinLnBrk="0" hangingPunct="1">
              <a:lnSpc>
                <a:spcPct val="100000"/>
              </a:lnSpc>
              <a:spcBef>
                <a:spcPct val="0"/>
              </a:spcBef>
              <a:spcAft>
                <a:spcPct val="0"/>
              </a:spcAft>
              <a:buClrTx/>
              <a:buSzTx/>
              <a:buFontTx/>
              <a:buNone/>
              <a:tabLst/>
              <a:defRPr/>
            </a:pPr>
            <a:r>
              <a:rPr kumimoji="0" lang="en-US" sz="3264" b="0" i="0" u="none" strike="noStrike" kern="0" cap="none" spc="0" normalizeH="0" baseline="0" noProof="0">
                <a:ln>
                  <a:noFill/>
                </a:ln>
                <a:solidFill>
                  <a:srgbClr val="FFFFFF"/>
                </a:solidFill>
                <a:effectLst/>
                <a:uLnTx/>
                <a:uFillTx/>
                <a:latin typeface="Segoe UI Light"/>
              </a:rPr>
              <a:t>Shared C# Logic</a:t>
            </a:r>
          </a:p>
        </p:txBody>
      </p:sp>
      <p:sp>
        <p:nvSpPr>
          <p:cNvPr id="5" name="Rectangle 4"/>
          <p:cNvSpPr/>
          <p:nvPr/>
        </p:nvSpPr>
        <p:spPr bwMode="auto">
          <a:xfrm>
            <a:off x="6751637" y="3878262"/>
            <a:ext cx="1496874" cy="570214"/>
          </a:xfrm>
          <a:prstGeom prst="rect">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chemeClr val="bg1"/>
                </a:solidFill>
                <a:effectLst/>
                <a:uLnTx/>
                <a:uFillTx/>
                <a:latin typeface="Segoe UI Light" charset="0"/>
                <a:ea typeface="Segoe UI Light" charset="0"/>
                <a:cs typeface="Segoe UI Light" charset="0"/>
              </a:rPr>
              <a:t>Windows C#</a:t>
            </a:r>
          </a:p>
        </p:txBody>
      </p:sp>
      <p:sp>
        <p:nvSpPr>
          <p:cNvPr id="6" name="Rectangle 5"/>
          <p:cNvSpPr/>
          <p:nvPr/>
        </p:nvSpPr>
        <p:spPr bwMode="auto">
          <a:xfrm>
            <a:off x="5203040" y="3878262"/>
            <a:ext cx="1490496" cy="570214"/>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chemeClr val="bg1"/>
                </a:solidFill>
                <a:effectLst/>
                <a:uLnTx/>
                <a:uFillTx/>
                <a:latin typeface="Segoe UI Light" charset="0"/>
                <a:ea typeface="Segoe UI Light" charset="0"/>
                <a:cs typeface="Segoe UI Light" charset="0"/>
              </a:rPr>
              <a:t>Android C#</a:t>
            </a:r>
          </a:p>
        </p:txBody>
      </p:sp>
      <p:sp>
        <p:nvSpPr>
          <p:cNvPr id="7" name="Rectangle 6"/>
          <p:cNvSpPr/>
          <p:nvPr/>
        </p:nvSpPr>
        <p:spPr bwMode="auto">
          <a:xfrm>
            <a:off x="3657032" y="3878262"/>
            <a:ext cx="1493654" cy="570214"/>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chemeClr val="bg1"/>
                </a:solidFill>
                <a:effectLst/>
                <a:uLnTx/>
                <a:uFillTx/>
                <a:latin typeface="Segoe UI Light" charset="0"/>
                <a:ea typeface="Segoe UI Light" charset="0"/>
                <a:cs typeface="Segoe UI Light" charset="0"/>
              </a:rPr>
              <a:t>iOS C#</a:t>
            </a:r>
          </a:p>
        </p:txBody>
      </p:sp>
      <p:grpSp>
        <p:nvGrpSpPr>
          <p:cNvPr id="9" name="Group 8"/>
          <p:cNvGrpSpPr/>
          <p:nvPr/>
        </p:nvGrpSpPr>
        <p:grpSpPr>
          <a:xfrm>
            <a:off x="5676136" y="3189283"/>
            <a:ext cx="556523" cy="556523"/>
            <a:chOff x="11434337" y="2930084"/>
            <a:chExt cx="1574643" cy="1574643"/>
          </a:xfrm>
        </p:grpSpPr>
        <p:sp>
          <p:nvSpPr>
            <p:cNvPr id="10" name="Oval 9"/>
            <p:cNvSpPr/>
            <p:nvPr/>
          </p:nvSpPr>
          <p:spPr bwMode="auto">
            <a:xfrm>
              <a:off x="11434337" y="2930084"/>
              <a:ext cx="1574643" cy="1574643"/>
            </a:xfrm>
            <a:prstGeom prst="ellipse">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1" name="Picture 10"/>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p:spPr>
        </p:pic>
      </p:grpSp>
      <p:grpSp>
        <p:nvGrpSpPr>
          <p:cNvPr id="12" name="Group 11"/>
          <p:cNvGrpSpPr/>
          <p:nvPr/>
        </p:nvGrpSpPr>
        <p:grpSpPr>
          <a:xfrm>
            <a:off x="7191019" y="3198084"/>
            <a:ext cx="556523" cy="556523"/>
            <a:chOff x="15720599" y="2954983"/>
            <a:chExt cx="1574643" cy="1574643"/>
          </a:xfrm>
        </p:grpSpPr>
        <p:sp>
          <p:nvSpPr>
            <p:cNvPr id="13" name="Oval 12"/>
            <p:cNvSpPr/>
            <p:nvPr/>
          </p:nvSpPr>
          <p:spPr bwMode="auto">
            <a:xfrm>
              <a:off x="15720599" y="2954983"/>
              <a:ext cx="1574643" cy="1574643"/>
            </a:xfrm>
            <a:prstGeom prst="ellipse">
              <a:avLst/>
            </a:prstGeom>
            <a:solidFill>
              <a:srgbClr val="6A3F9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157680" y="3419025"/>
              <a:ext cx="657956" cy="657763"/>
            </a:xfrm>
            <a:prstGeom prst="rect">
              <a:avLst/>
            </a:prstGeom>
          </p:spPr>
        </p:pic>
      </p:grpSp>
      <p:grpSp>
        <p:nvGrpSpPr>
          <p:cNvPr id="17" name="Group 16"/>
          <p:cNvGrpSpPr/>
          <p:nvPr/>
        </p:nvGrpSpPr>
        <p:grpSpPr>
          <a:xfrm>
            <a:off x="4161253" y="3189283"/>
            <a:ext cx="556523" cy="556523"/>
            <a:chOff x="4156854" y="3191367"/>
            <a:chExt cx="556523" cy="556523"/>
          </a:xfrm>
        </p:grpSpPr>
        <p:sp>
          <p:nvSpPr>
            <p:cNvPr id="8" name="Oval 7"/>
            <p:cNvSpPr/>
            <p:nvPr/>
          </p:nvSpPr>
          <p:spPr bwMode="auto">
            <a:xfrm>
              <a:off x="4156854" y="3191367"/>
              <a:ext cx="556523" cy="556523"/>
            </a:xfrm>
            <a:prstGeom prst="ellipse">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8" tIns="91428" rIns="34289" bIns="34289" rtlCol="0" anchor="b" anchorCtr="0"/>
            <a:lstStyle/>
            <a:p>
              <a:pPr marL="0" marR="0" lvl="0" indent="0" algn="ctr" defTabSz="93224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pic>
          <p:nvPicPr>
            <p:cNvPr id="15" name="Picture 2" descr="http://www.freeiconspng.com/uploads/ios-7-logo-png-14.png"/>
            <p:cNvPicPr>
              <a:picLocks noChangeAspect="1" noChangeArrowheads="1"/>
            </p:cNvPicPr>
            <p:nvPr/>
          </p:nvPicPr>
          <p:blipFill>
            <a:blip r:embed="rId5" cstate="email">
              <a:lum bright="70000" contrast="-70000"/>
              <a:extLst>
                <a:ext uri="{28A0092B-C50C-407E-A947-70E740481C1C}">
                  <a14:useLocalDpi xmlns:a14="http://schemas.microsoft.com/office/drawing/2010/main"/>
                </a:ext>
              </a:extLst>
            </a:blip>
            <a:srcRect/>
            <a:stretch>
              <a:fillRect/>
            </a:stretch>
          </p:blipFill>
          <p:spPr bwMode="auto">
            <a:xfrm>
              <a:off x="4267707" y="3360756"/>
              <a:ext cx="352169" cy="221684"/>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Rectangle 20"/>
          <p:cNvSpPr/>
          <p:nvPr/>
        </p:nvSpPr>
        <p:spPr bwMode="auto">
          <a:xfrm>
            <a:off x="2103437" y="3878262"/>
            <a:ext cx="1493654" cy="2743200"/>
          </a:xfrm>
          <a:prstGeom prst="rect">
            <a:avLst/>
          </a:prstGeom>
          <a:solidFill>
            <a:srgbClr val="4C68B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Segoe UI Light" charset="0"/>
                <a:ea typeface="Segoe UI Light" charset="0"/>
                <a:cs typeface="Segoe UI Light" charset="0"/>
              </a:rPr>
              <a:t>iOS </a:t>
            </a:r>
          </a:p>
          <a:p>
            <a:pPr marL="0" marR="0" lvl="0" indent="0" algn="ctr" defTabSz="932305"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err="1">
                <a:ln>
                  <a:noFill/>
                </a:ln>
                <a:solidFill>
                  <a:schemeClr val="bg1"/>
                </a:solidFill>
                <a:effectLst/>
                <a:uLnTx/>
                <a:uFillTx/>
                <a:latin typeface="Segoe UI Light" charset="0"/>
                <a:ea typeface="Segoe UI Light" charset="0"/>
                <a:cs typeface="Segoe UI Light" charset="0"/>
              </a:rPr>
              <a:t>Obj</a:t>
            </a:r>
            <a:r>
              <a:rPr kumimoji="0" lang="en-US" sz="1836" b="0" i="0" u="none" strike="noStrike" kern="0" cap="none" spc="0" normalizeH="0" baseline="0" noProof="0" dirty="0">
                <a:ln>
                  <a:noFill/>
                </a:ln>
                <a:solidFill>
                  <a:schemeClr val="bg1"/>
                </a:solidFill>
                <a:effectLst/>
                <a:uLnTx/>
                <a:uFillTx/>
                <a:latin typeface="Segoe UI Light" charset="0"/>
                <a:ea typeface="Segoe UI Light" charset="0"/>
                <a:cs typeface="Segoe UI Light" charset="0"/>
              </a:rPr>
              <a:t>-C</a:t>
            </a:r>
          </a:p>
          <a:p>
            <a:pPr marL="0" marR="0" lvl="0" indent="0" algn="ctr" defTabSz="932305"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Segoe UI Light" charset="0"/>
                <a:ea typeface="Segoe UI Light" charset="0"/>
                <a:cs typeface="Segoe UI Light" charset="0"/>
              </a:rPr>
              <a:t>Swift</a:t>
            </a:r>
          </a:p>
        </p:txBody>
      </p:sp>
      <p:sp>
        <p:nvSpPr>
          <p:cNvPr id="25" name="Rectangle 24"/>
          <p:cNvSpPr/>
          <p:nvPr/>
        </p:nvSpPr>
        <p:spPr bwMode="auto">
          <a:xfrm>
            <a:off x="553000" y="3878262"/>
            <a:ext cx="1490496" cy="2743200"/>
          </a:xfrm>
          <a:prstGeom prst="rect">
            <a:avLst/>
          </a:prstGeom>
          <a:solidFill>
            <a:srgbClr val="3BB7A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305"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chemeClr val="bg1"/>
                </a:solidFill>
                <a:effectLst/>
                <a:uLnTx/>
                <a:uFillTx/>
                <a:latin typeface="Segoe UI Light" charset="0"/>
                <a:ea typeface="Segoe UI Light" charset="0"/>
                <a:cs typeface="Segoe UI Light" charset="0"/>
              </a:rPr>
              <a:t>Android Java</a:t>
            </a:r>
          </a:p>
        </p:txBody>
      </p:sp>
      <p:sp>
        <p:nvSpPr>
          <p:cNvPr id="27" name="Text Placeholder 2"/>
          <p:cNvSpPr>
            <a:spLocks noGrp="1"/>
          </p:cNvSpPr>
          <p:nvPr>
            <p:ph type="body" sz="quarter" idx="10"/>
          </p:nvPr>
        </p:nvSpPr>
        <p:spPr>
          <a:xfrm>
            <a:off x="274638" y="1135062"/>
            <a:ext cx="11887200" cy="1292662"/>
          </a:xfrm>
        </p:spPr>
        <p:txBody>
          <a:bodyPr/>
          <a:lstStyle/>
          <a:p>
            <a:r>
              <a:rPr lang="en-US" dirty="0"/>
              <a:t>Works on </a:t>
            </a:r>
            <a:r>
              <a:rPr lang="en-US" dirty="0" err="1"/>
              <a:t>ContentPages</a:t>
            </a:r>
            <a:endParaRPr lang="en-US" dirty="0"/>
          </a:p>
          <a:p>
            <a:r>
              <a:rPr lang="en-US" dirty="0"/>
              <a:t>Full support for </a:t>
            </a:r>
            <a:r>
              <a:rPr lang="en-US" dirty="0" err="1"/>
              <a:t>DependencyService</a:t>
            </a:r>
            <a:r>
              <a:rPr lang="en-US" dirty="0"/>
              <a:t> and </a:t>
            </a:r>
            <a:r>
              <a:rPr lang="en-US" dirty="0" err="1"/>
              <a:t>MessagingCenter</a:t>
            </a:r>
            <a:endParaRPr lang="en-US" dirty="0"/>
          </a:p>
        </p:txBody>
      </p:sp>
      <p:sp>
        <p:nvSpPr>
          <p:cNvPr id="22" name="Rectangle 21"/>
          <p:cNvSpPr/>
          <p:nvPr/>
        </p:nvSpPr>
        <p:spPr bwMode="auto">
          <a:xfrm>
            <a:off x="8308451" y="3878262"/>
            <a:ext cx="3624786" cy="2743200"/>
          </a:xfrm>
          <a:prstGeom prst="rect">
            <a:avLst/>
          </a:prstGeom>
          <a:solidFill>
            <a:srgbClr val="A5A5A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0" rIns="0" bIns="0" rtlCol="0" anchor="ctr" anchorCtr="0"/>
          <a:lstStyle/>
          <a:p>
            <a:pPr marL="0" marR="0" lvl="0" indent="0" algn="ctr" defTabSz="932042" eaLnBrk="1" fontAlgn="base" latinLnBrk="0" hangingPunct="1">
              <a:lnSpc>
                <a:spcPct val="100000"/>
              </a:lnSpc>
              <a:spcBef>
                <a:spcPct val="0"/>
              </a:spcBef>
              <a:spcAft>
                <a:spcPct val="0"/>
              </a:spcAft>
              <a:buClrTx/>
              <a:buSzTx/>
              <a:buFontTx/>
              <a:buNone/>
              <a:tabLst/>
              <a:defRPr/>
            </a:pPr>
            <a:r>
              <a:rPr kumimoji="0" lang="en-US" sz="3264" b="0" i="0" u="none" strike="noStrike" kern="0" cap="none" spc="0" normalizeH="0" baseline="0" noProof="0" dirty="0">
                <a:ln>
                  <a:noFill/>
                </a:ln>
                <a:solidFill>
                  <a:srgbClr val="FFFFFF"/>
                </a:solidFill>
                <a:effectLst/>
                <a:uLnTx/>
                <a:uFillTx/>
                <a:latin typeface="Segoe UI Light"/>
              </a:rPr>
              <a:t>?</a:t>
            </a:r>
          </a:p>
        </p:txBody>
      </p:sp>
    </p:spTree>
    <p:extLst>
      <p:ext uri="{BB962C8B-B14F-4D97-AF65-F5344CB8AC3E}">
        <p14:creationId xmlns:p14="http://schemas.microsoft.com/office/powerpoint/2010/main" val="4222997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4.20475E-6 2.30141E-6 L 4.20475E-6 -0.11553 " pathEditMode="relative" rAng="0" ptsTypes="AA">
                                      <p:cBhvr>
                                        <p:cTn id="6" dur="2000" fill="hold"/>
                                        <p:tgtEl>
                                          <p:spTgt spid="17"/>
                                        </p:tgtEl>
                                        <p:attrNameLst>
                                          <p:attrName>ppt_x</p:attrName>
                                          <p:attrName>ppt_y</p:attrName>
                                        </p:attrNameLst>
                                      </p:cBhvr>
                                      <p:rCtr x="0" y="-5788"/>
                                    </p:animMotion>
                                  </p:childTnLst>
                                </p:cTn>
                              </p:par>
                              <p:par>
                                <p:cTn id="7" presetID="64" presetClass="path" presetSubtype="0" accel="50000" decel="50000" fill="hold" nodeType="withEffect">
                                  <p:stCondLst>
                                    <p:cond delay="0"/>
                                  </p:stCondLst>
                                  <p:childTnLst>
                                    <p:animMotion origin="layout" path="M -3.14016E-7 2.30141E-6 L -3.14016E-7 -0.11553 " pathEditMode="relative" rAng="0" ptsTypes="AA">
                                      <p:cBhvr>
                                        <p:cTn id="8" dur="2000" fill="hold"/>
                                        <p:tgtEl>
                                          <p:spTgt spid="9"/>
                                        </p:tgtEl>
                                        <p:attrNameLst>
                                          <p:attrName>ppt_x</p:attrName>
                                          <p:attrName>ppt_y</p:attrName>
                                        </p:attrNameLst>
                                      </p:cBhvr>
                                      <p:rCtr x="0" y="-5788"/>
                                    </p:animMotion>
                                  </p:childTnLst>
                                </p:cTn>
                              </p:par>
                              <p:par>
                                <p:cTn id="9" presetID="64" presetClass="path" presetSubtype="0" accel="50000" decel="50000" fill="hold" nodeType="withEffect">
                                  <p:stCondLst>
                                    <p:cond delay="0"/>
                                  </p:stCondLst>
                                  <p:childTnLst>
                                    <p:animMotion origin="layout" path="M 2.81593E-6 5.22015E-7 L 2.81593E-6 -0.11689 " pathEditMode="relative" rAng="0" ptsTypes="AA">
                                      <p:cBhvr>
                                        <p:cTn id="10" dur="2000" fill="hold"/>
                                        <p:tgtEl>
                                          <p:spTgt spid="12"/>
                                        </p:tgtEl>
                                        <p:attrNameLst>
                                          <p:attrName>ppt_x</p:attrName>
                                          <p:attrName>ppt_y</p:attrName>
                                        </p:attrNameLst>
                                      </p:cBhvr>
                                      <p:rCtr x="0" y="-5856"/>
                                    </p:animMotion>
                                  </p:childTnLst>
                                </p:cTn>
                              </p:par>
                              <p:par>
                                <p:cTn id="11" presetID="53" presetClass="entr" presetSubtype="16" fill="hold" grpId="0" nodeType="withEffect">
                                  <p:stCondLst>
                                    <p:cond delay="600"/>
                                  </p:stCondLst>
                                  <p:childTnLst>
                                    <p:set>
                                      <p:cBhvr>
                                        <p:cTn id="12" dur="1" fill="hold">
                                          <p:stCondLst>
                                            <p:cond delay="0"/>
                                          </p:stCondLst>
                                        </p:cTn>
                                        <p:tgtEl>
                                          <p:spTgt spid="16"/>
                                        </p:tgtEl>
                                        <p:attrNameLst>
                                          <p:attrName>style.visibility</p:attrName>
                                        </p:attrNameLst>
                                      </p:cBhvr>
                                      <p:to>
                                        <p:strVal val="visible"/>
                                      </p:to>
                                    </p:set>
                                    <p:anim calcmode="lin" valueType="num">
                                      <p:cBhvr>
                                        <p:cTn id="13" dur="500" fill="hold"/>
                                        <p:tgtEl>
                                          <p:spTgt spid="16"/>
                                        </p:tgtEl>
                                        <p:attrNameLst>
                                          <p:attrName>ppt_w</p:attrName>
                                        </p:attrNameLst>
                                      </p:cBhvr>
                                      <p:tavLst>
                                        <p:tav tm="0">
                                          <p:val>
                                            <p:fltVal val="0"/>
                                          </p:val>
                                        </p:tav>
                                        <p:tav tm="100000">
                                          <p:val>
                                            <p:strVal val="#ppt_w"/>
                                          </p:val>
                                        </p:tav>
                                      </p:tavLst>
                                    </p:anim>
                                    <p:anim calcmode="lin" valueType="num">
                                      <p:cBhvr>
                                        <p:cTn id="14" dur="500" fill="hold"/>
                                        <p:tgtEl>
                                          <p:spTgt spid="16"/>
                                        </p:tgtEl>
                                        <p:attrNameLst>
                                          <p:attrName>ppt_h</p:attrName>
                                        </p:attrNameLst>
                                      </p:cBhvr>
                                      <p:tavLst>
                                        <p:tav tm="0">
                                          <p:val>
                                            <p:fltVal val="0"/>
                                          </p:val>
                                        </p:tav>
                                        <p:tav tm="100000">
                                          <p:val>
                                            <p:strVal val="#ppt_h"/>
                                          </p:val>
                                        </p:tav>
                                      </p:tavLst>
                                    </p:anim>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7">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7">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3" grpId="0" animBg="1"/>
      <p:bldP spid="16" grpId="0" animBg="1"/>
      <p:bldP spid="21" grpId="0" animBg="1"/>
      <p:bldP spid="25" grpId="0" animBg="1"/>
      <p:bldP spid="2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135062"/>
            <a:ext cx="11887200" cy="2105192"/>
          </a:xfrm>
        </p:spPr>
        <p:txBody>
          <a:bodyPr/>
          <a:lstStyle/>
          <a:p>
            <a:r>
              <a:rPr lang="en-US" dirty="0"/>
              <a:t>A CSS </a:t>
            </a:r>
            <a:r>
              <a:rPr lang="en-US" dirty="0" err="1"/>
              <a:t>FlexBox</a:t>
            </a:r>
            <a:r>
              <a:rPr lang="en-US" dirty="0"/>
              <a:t> inspired layout system</a:t>
            </a:r>
          </a:p>
          <a:p>
            <a:r>
              <a:rPr lang="en-US" dirty="0"/>
              <a:t>Used for</a:t>
            </a:r>
          </a:p>
          <a:p>
            <a:pPr lvl="1"/>
            <a:r>
              <a:rPr lang="en-US" dirty="0"/>
              <a:t>Flowing items</a:t>
            </a:r>
          </a:p>
          <a:p>
            <a:pPr lvl="1"/>
            <a:r>
              <a:rPr lang="en-US" dirty="0"/>
              <a:t>Adaptive layout</a:t>
            </a:r>
          </a:p>
        </p:txBody>
      </p:sp>
      <p:sp>
        <p:nvSpPr>
          <p:cNvPr id="2" name="Title 1"/>
          <p:cNvSpPr>
            <a:spLocks noGrp="1"/>
          </p:cNvSpPr>
          <p:nvPr>
            <p:ph type="title"/>
          </p:nvPr>
        </p:nvSpPr>
        <p:spPr/>
        <p:txBody>
          <a:bodyPr/>
          <a:lstStyle/>
          <a:p>
            <a:r>
              <a:rPr lang="en-US" dirty="0" err="1"/>
              <a:t>FlexLayout</a:t>
            </a:r>
            <a:endParaRPr lang="en-US" sz="4000" dirty="0">
              <a:gradFill>
                <a:gsLst>
                  <a:gs pos="10101">
                    <a:schemeClr val="tx1"/>
                  </a:gs>
                  <a:gs pos="54000">
                    <a:schemeClr val="tx1"/>
                  </a:gs>
                </a:gsLst>
                <a:lin ang="5400000" scaled="0"/>
              </a:gradFill>
            </a:endParaRPr>
          </a:p>
        </p:txBody>
      </p:sp>
    </p:spTree>
    <p:extLst>
      <p:ext uri="{BB962C8B-B14F-4D97-AF65-F5344CB8AC3E}">
        <p14:creationId xmlns:p14="http://schemas.microsoft.com/office/powerpoint/2010/main" val="2111022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FlexLayout</a:t>
            </a:r>
            <a:r>
              <a:rPr lang="en-US" dirty="0"/>
              <a:t> Example</a:t>
            </a:r>
          </a:p>
        </p:txBody>
      </p:sp>
      <p:sp>
        <p:nvSpPr>
          <p:cNvPr id="5" name="Text Placeholder 4"/>
          <p:cNvSpPr>
            <a:spLocks noGrp="1"/>
          </p:cNvSpPr>
          <p:nvPr>
            <p:ph type="body" sz="quarter" idx="10"/>
          </p:nvPr>
        </p:nvSpPr>
        <p:spPr>
          <a:xfrm>
            <a:off x="274638" y="1221157"/>
            <a:ext cx="11887199" cy="2585323"/>
          </a:xfrm>
        </p:spPr>
        <p:txBody>
          <a:bodyPr/>
          <a:lstStyle/>
          <a:p>
            <a:r>
              <a:rPr lang="en-US" sz="1200" dirty="0">
                <a:solidFill>
                  <a:schemeClr val="tx1"/>
                </a:solidFill>
              </a:rPr>
              <a:t>&lt;?xml version="1.0" encoding="UTF-8"?&gt;</a:t>
            </a:r>
          </a:p>
          <a:p>
            <a:r>
              <a:rPr lang="en-US" sz="1200" dirty="0">
                <a:solidFill>
                  <a:schemeClr val="tx1"/>
                </a:solidFill>
              </a:rPr>
              <a:t>&lt;</a:t>
            </a:r>
            <a:r>
              <a:rPr lang="en-US" sz="1200" dirty="0" err="1">
                <a:solidFill>
                  <a:schemeClr val="tx1"/>
                </a:solidFill>
              </a:rPr>
              <a:t>ContentPage</a:t>
            </a:r>
            <a:r>
              <a:rPr lang="en-US" sz="1200" dirty="0">
                <a:solidFill>
                  <a:schemeClr val="tx1"/>
                </a:solidFill>
              </a:rPr>
              <a:t> </a:t>
            </a:r>
            <a:r>
              <a:rPr lang="en-US" sz="1200" dirty="0" err="1">
                <a:solidFill>
                  <a:schemeClr val="tx1"/>
                </a:solidFill>
              </a:rPr>
              <a:t>xmlns</a:t>
            </a:r>
            <a:r>
              <a:rPr lang="en-US" sz="1200" dirty="0">
                <a:solidFill>
                  <a:schemeClr val="tx1"/>
                </a:solidFill>
              </a:rPr>
              <a:t>="http://xamarin.com/schemas/2014/forms" </a:t>
            </a:r>
          </a:p>
          <a:p>
            <a:r>
              <a:rPr lang="en-US" sz="1200" dirty="0">
                <a:solidFill>
                  <a:schemeClr val="tx1"/>
                </a:solidFill>
              </a:rPr>
              <a:t>	  </a:t>
            </a:r>
            <a:r>
              <a:rPr lang="en-US" sz="1200" dirty="0" err="1">
                <a:solidFill>
                  <a:schemeClr val="tx1"/>
                </a:solidFill>
              </a:rPr>
              <a:t>xmlns:x</a:t>
            </a:r>
            <a:r>
              <a:rPr lang="en-US" sz="1200" dirty="0">
                <a:solidFill>
                  <a:schemeClr val="tx1"/>
                </a:solidFill>
              </a:rPr>
              <a:t>=http://schemas.microsoft.com/winfx/2009/xaml</a:t>
            </a:r>
          </a:p>
          <a:p>
            <a:r>
              <a:rPr lang="en-US" sz="1200" dirty="0">
                <a:solidFill>
                  <a:schemeClr val="tx1"/>
                </a:solidFill>
              </a:rPr>
              <a:t>	  x:Class="FormsFlexLayoutDemo.FlexDemoPage"&gt;</a:t>
            </a:r>
          </a:p>
          <a:p>
            <a:r>
              <a:rPr lang="en-US" sz="1200" dirty="0">
                <a:solidFill>
                  <a:schemeClr val="tx1"/>
                </a:solidFill>
              </a:rPr>
              <a:t>    &lt;</a:t>
            </a:r>
            <a:r>
              <a:rPr lang="en-US" sz="1200" dirty="0" err="1">
                <a:solidFill>
                  <a:schemeClr val="tx1"/>
                </a:solidFill>
              </a:rPr>
              <a:t>FlexLayout</a:t>
            </a:r>
            <a:r>
              <a:rPr lang="en-US" sz="1200" dirty="0">
                <a:solidFill>
                  <a:schemeClr val="tx1"/>
                </a:solidFill>
              </a:rPr>
              <a:t> x:Name="flexbox”&gt;</a:t>
            </a:r>
          </a:p>
          <a:p>
            <a:r>
              <a:rPr lang="en-US" sz="1200" dirty="0">
                <a:solidFill>
                  <a:schemeClr val="tx1"/>
                </a:solidFill>
              </a:rPr>
              <a:t>        &lt;Label Text="Flex Element 1" /&gt;</a:t>
            </a:r>
          </a:p>
          <a:p>
            <a:r>
              <a:rPr lang="en-US" sz="1200" dirty="0">
                <a:solidFill>
                  <a:schemeClr val="tx1"/>
                </a:solidFill>
              </a:rPr>
              <a:t>        &lt;Label Text="Flex Element 2" /&gt;</a:t>
            </a:r>
          </a:p>
          <a:p>
            <a:r>
              <a:rPr lang="en-US" sz="1200" dirty="0">
                <a:solidFill>
                  <a:schemeClr val="tx1"/>
                </a:solidFill>
              </a:rPr>
              <a:t>        &lt;Label Text="Flex Element 3" /&gt;</a:t>
            </a:r>
          </a:p>
          <a:p>
            <a:r>
              <a:rPr lang="en-US" sz="1200" dirty="0">
                <a:solidFill>
                  <a:schemeClr val="tx1"/>
                </a:solidFill>
              </a:rPr>
              <a:t>        &lt;Label Text="Flex Element 4" /&gt;</a:t>
            </a:r>
          </a:p>
          <a:p>
            <a:r>
              <a:rPr lang="en-US" sz="1200" dirty="0">
                <a:solidFill>
                  <a:schemeClr val="tx1"/>
                </a:solidFill>
              </a:rPr>
              <a:t>        &lt;Label Text="Flex Element 5" /&gt;</a:t>
            </a:r>
          </a:p>
          <a:p>
            <a:r>
              <a:rPr lang="en-US" sz="1200" dirty="0">
                <a:solidFill>
                  <a:schemeClr val="tx1"/>
                </a:solidFill>
              </a:rPr>
              <a:t>    &lt;/</a:t>
            </a:r>
            <a:r>
              <a:rPr lang="en-US" sz="1200" dirty="0" err="1">
                <a:solidFill>
                  <a:schemeClr val="tx1"/>
                </a:solidFill>
              </a:rPr>
              <a:t>FlexLayout</a:t>
            </a:r>
            <a:r>
              <a:rPr lang="en-US" sz="1200" dirty="0">
                <a:solidFill>
                  <a:schemeClr val="tx1"/>
                </a:solidFill>
              </a:rPr>
              <a:t>&gt;</a:t>
            </a:r>
          </a:p>
          <a:p>
            <a:r>
              <a:rPr lang="en-US" sz="1200" dirty="0">
                <a:solidFill>
                  <a:schemeClr val="tx1"/>
                </a:solidFill>
              </a:rPr>
              <a:t>&lt;/</a:t>
            </a:r>
            <a:r>
              <a:rPr lang="en-US" sz="1200" dirty="0" err="1">
                <a:solidFill>
                  <a:schemeClr val="tx1"/>
                </a:solidFill>
              </a:rPr>
              <a:t>ContentPage</a:t>
            </a:r>
            <a:r>
              <a:rPr lang="en-US" sz="1200" dirty="0">
                <a:solidFill>
                  <a:schemeClr val="tx1"/>
                </a:solidFill>
              </a:rPr>
              <a:t>&gt;</a:t>
            </a:r>
          </a:p>
        </p:txBody>
      </p:sp>
      <p:sp>
        <p:nvSpPr>
          <p:cNvPr id="2" name="Rectangle 1"/>
          <p:cNvSpPr/>
          <p:nvPr/>
        </p:nvSpPr>
        <p:spPr bwMode="auto">
          <a:xfrm>
            <a:off x="3017837" y="4259262"/>
            <a:ext cx="5943600" cy="1905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 name="TextBox 2"/>
          <p:cNvSpPr txBox="1"/>
          <p:nvPr/>
        </p:nvSpPr>
        <p:spPr>
          <a:xfrm>
            <a:off x="3170237" y="4564062"/>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Flex Element 1</a:t>
            </a:r>
          </a:p>
        </p:txBody>
      </p:sp>
      <p:sp>
        <p:nvSpPr>
          <p:cNvPr id="7" name="TextBox 6"/>
          <p:cNvSpPr txBox="1"/>
          <p:nvPr/>
        </p:nvSpPr>
        <p:spPr>
          <a:xfrm>
            <a:off x="4999037" y="4564062"/>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Flex Element 2</a:t>
            </a:r>
          </a:p>
        </p:txBody>
      </p:sp>
      <p:sp>
        <p:nvSpPr>
          <p:cNvPr id="8" name="TextBox 7"/>
          <p:cNvSpPr txBox="1"/>
          <p:nvPr/>
        </p:nvSpPr>
        <p:spPr>
          <a:xfrm>
            <a:off x="6827837" y="4564062"/>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Flex Element 3</a:t>
            </a:r>
          </a:p>
        </p:txBody>
      </p:sp>
      <p:sp>
        <p:nvSpPr>
          <p:cNvPr id="9" name="TextBox 8"/>
          <p:cNvSpPr txBox="1"/>
          <p:nvPr/>
        </p:nvSpPr>
        <p:spPr>
          <a:xfrm>
            <a:off x="3170237" y="5275146"/>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Flex Element 4</a:t>
            </a:r>
          </a:p>
        </p:txBody>
      </p:sp>
      <p:sp>
        <p:nvSpPr>
          <p:cNvPr id="10" name="Arrow: Curved Left 9"/>
          <p:cNvSpPr/>
          <p:nvPr/>
        </p:nvSpPr>
        <p:spPr bwMode="auto">
          <a:xfrm>
            <a:off x="8580437" y="4716463"/>
            <a:ext cx="381000" cy="914400"/>
          </a:xfrm>
          <a:prstGeom prst="curvedLeftArrow">
            <a:avLst>
              <a:gd name="adj1" fmla="val 24637"/>
              <a:gd name="adj2" fmla="val 57653"/>
              <a:gd name="adj3" fmla="val 29506"/>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11" name="TextBox 10"/>
          <p:cNvSpPr txBox="1"/>
          <p:nvPr/>
        </p:nvSpPr>
        <p:spPr>
          <a:xfrm>
            <a:off x="4999678" y="5275146"/>
            <a:ext cx="1676400" cy="517065"/>
          </a:xfrm>
          <a:prstGeom prst="rect">
            <a:avLst/>
          </a:prstGeom>
          <a:solidFill>
            <a:schemeClr val="accent4">
              <a:lumMod val="40000"/>
              <a:lumOff val="60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dirty="0">
                <a:ln>
                  <a:noFill/>
                </a:ln>
                <a:solidFill>
                  <a:schemeClr val="bg1"/>
                </a:solidFill>
                <a:effectLst/>
                <a:uLnTx/>
                <a:uFillTx/>
              </a:rPr>
              <a:t>Flex Element 5</a:t>
            </a:r>
          </a:p>
        </p:txBody>
      </p:sp>
    </p:spTree>
    <p:extLst>
      <p:ext uri="{BB962C8B-B14F-4D97-AF65-F5344CB8AC3E}">
        <p14:creationId xmlns:p14="http://schemas.microsoft.com/office/powerpoint/2010/main" val="22578927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74638" y="1135062"/>
            <a:ext cx="11887200" cy="2985433"/>
          </a:xfrm>
        </p:spPr>
        <p:txBody>
          <a:bodyPr/>
          <a:lstStyle/>
          <a:p>
            <a:r>
              <a:rPr lang="en-US" dirty="0"/>
              <a:t>Samsung </a:t>
            </a:r>
            <a:r>
              <a:rPr lang="en-US" dirty="0" err="1"/>
              <a:t>Tizen</a:t>
            </a:r>
            <a:endParaRPr lang="en-US" dirty="0"/>
          </a:p>
          <a:p>
            <a:pPr lvl="1"/>
            <a:r>
              <a:rPr lang="en-US" dirty="0"/>
              <a:t>Televisions, Wearables, Mobile</a:t>
            </a:r>
          </a:p>
          <a:p>
            <a:r>
              <a:rPr lang="en-US" dirty="0" err="1"/>
              <a:t>macOS</a:t>
            </a:r>
            <a:endParaRPr lang="en-US" dirty="0"/>
          </a:p>
          <a:p>
            <a:r>
              <a:rPr lang="en-US" dirty="0"/>
              <a:t>WPF</a:t>
            </a:r>
          </a:p>
          <a:p>
            <a:r>
              <a:rPr lang="en-US" dirty="0"/>
              <a:t>Linux: GTK#</a:t>
            </a:r>
          </a:p>
        </p:txBody>
      </p:sp>
      <p:sp>
        <p:nvSpPr>
          <p:cNvPr id="2" name="Title 1"/>
          <p:cNvSpPr>
            <a:spLocks noGrp="1"/>
          </p:cNvSpPr>
          <p:nvPr>
            <p:ph type="title"/>
          </p:nvPr>
        </p:nvSpPr>
        <p:spPr/>
        <p:txBody>
          <a:bodyPr/>
          <a:lstStyle/>
          <a:p>
            <a:r>
              <a:rPr lang="en-US" dirty="0"/>
              <a:t>New Platforms</a:t>
            </a:r>
            <a:endParaRPr lang="en-US" sz="4000" dirty="0">
              <a:gradFill>
                <a:gsLst>
                  <a:gs pos="10101">
                    <a:schemeClr val="tx1"/>
                  </a:gs>
                  <a:gs pos="54000">
                    <a:schemeClr val="tx1"/>
                  </a:gs>
                </a:gsLst>
                <a:lin ang="5400000" scaled="0"/>
              </a:gradFill>
            </a:endParaRPr>
          </a:p>
        </p:txBody>
      </p:sp>
      <p:pic>
        <p:nvPicPr>
          <p:cNvPr id="1026" name="Picture 2" descr="https://s3.amazonaws.com/blog.xamarin.com/wp-content/uploads/2017/05/16152540/platform-logo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88" y="4106862"/>
            <a:ext cx="11296650" cy="180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8737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3" y="295275"/>
            <a:ext cx="11885513" cy="6402388"/>
          </a:xfrm>
        </p:spPr>
        <p:txBody>
          <a:bodyPr/>
          <a:lstStyle/>
          <a:p>
            <a:r>
              <a:rPr lang="en-US" dirty="0"/>
              <a:t>Nightly Builds</a:t>
            </a:r>
          </a:p>
          <a:p>
            <a:r>
              <a:rPr lang="en-US" sz="2856" dirty="0">
                <a:hlinkClick r:id="rId3"/>
              </a:rPr>
              <a:t>https://github.com/xamarin/Xamarin.Forms/wiki/Nightly-Builds</a:t>
            </a:r>
            <a:endParaRPr lang="en-US" sz="2856" dirty="0"/>
          </a:p>
          <a:p>
            <a:endParaRPr lang="en-US" dirty="0"/>
          </a:p>
          <a:p>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192" y="1847206"/>
            <a:ext cx="10556094" cy="7693978"/>
          </a:xfrm>
          <a:prstGeom prst="rect">
            <a:avLst/>
          </a:prstGeom>
        </p:spPr>
      </p:pic>
    </p:spTree>
    <p:extLst>
      <p:ext uri="{BB962C8B-B14F-4D97-AF65-F5344CB8AC3E}">
        <p14:creationId xmlns:p14="http://schemas.microsoft.com/office/powerpoint/2010/main" val="11446319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sz="7200" dirty="0"/>
              <a:t>One More Thing:</a:t>
            </a:r>
            <a:br>
              <a:rPr lang="en-US" sz="7200" dirty="0"/>
            </a:br>
            <a:r>
              <a:rPr lang="en-US" sz="7200" dirty="0"/>
              <a:t>Getting Started Faster</a:t>
            </a:r>
          </a:p>
        </p:txBody>
      </p:sp>
    </p:spTree>
    <p:extLst>
      <p:ext uri="{BB962C8B-B14F-4D97-AF65-F5344CB8AC3E}">
        <p14:creationId xmlns:p14="http://schemas.microsoft.com/office/powerpoint/2010/main" val="31988128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022734" y="3353020"/>
            <a:ext cx="7976821" cy="683264"/>
          </a:xfrm>
        </p:spPr>
        <p:txBody>
          <a:bodyPr/>
          <a:lstStyle/>
          <a:p>
            <a:pPr marL="0" indent="0">
              <a:buNone/>
            </a:pPr>
            <a:r>
              <a:rPr lang="en-US" dirty="0"/>
              <a:t>Continuously deploy &amp; debug apps</a:t>
            </a:r>
          </a:p>
        </p:txBody>
      </p:sp>
      <p:sp>
        <p:nvSpPr>
          <p:cNvPr id="3" name="Title 2"/>
          <p:cNvSpPr>
            <a:spLocks noGrp="1"/>
          </p:cNvSpPr>
          <p:nvPr>
            <p:ph type="title"/>
          </p:nvPr>
        </p:nvSpPr>
        <p:spPr>
          <a:xfrm>
            <a:off x="4022734" y="2528755"/>
            <a:ext cx="8143151" cy="824265"/>
          </a:xfrm>
        </p:spPr>
        <p:txBody>
          <a:bodyPr/>
          <a:lstStyle/>
          <a:p>
            <a:r>
              <a:rPr lang="en-US" dirty="0"/>
              <a:t>Xamarin Live Player</a:t>
            </a:r>
          </a:p>
        </p:txBody>
      </p:sp>
      <p:pic>
        <p:nvPicPr>
          <p:cNvPr id="5" name="Picture 4"/>
          <p:cNvPicPr>
            <a:picLocks noChangeAspect="1"/>
          </p:cNvPicPr>
          <p:nvPr/>
        </p:nvPicPr>
        <p:blipFill>
          <a:blip r:embed="rId3"/>
          <a:stretch>
            <a:fillRect/>
          </a:stretch>
        </p:blipFill>
        <p:spPr>
          <a:xfrm>
            <a:off x="778051" y="2062533"/>
            <a:ext cx="3018817" cy="2580974"/>
          </a:xfrm>
          <a:prstGeom prst="rect">
            <a:avLst/>
          </a:prstGeom>
        </p:spPr>
      </p:pic>
    </p:spTree>
    <p:extLst>
      <p:ext uri="{BB962C8B-B14F-4D97-AF65-F5344CB8AC3E}">
        <p14:creationId xmlns:p14="http://schemas.microsoft.com/office/powerpoint/2010/main" val="22147648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702" y="1211287"/>
            <a:ext cx="11888787" cy="683264"/>
          </a:xfrm>
        </p:spPr>
        <p:txBody>
          <a:bodyPr/>
          <a:lstStyle/>
          <a:p>
            <a:endParaRPr lang="en-US"/>
          </a:p>
        </p:txBody>
      </p:sp>
      <p:sp>
        <p:nvSpPr>
          <p:cNvPr id="3" name="Title 2"/>
          <p:cNvSpPr>
            <a:spLocks noGrp="1"/>
          </p:cNvSpPr>
          <p:nvPr>
            <p:ph type="title"/>
          </p:nvPr>
        </p:nvSpPr>
        <p:spPr/>
        <p:txBody>
          <a:bodyPr/>
          <a:lstStyle/>
          <a:p>
            <a:r>
              <a:rPr lang="en-US" dirty="0"/>
              <a:t>Xamarin Live Player Setup</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6114" y="1698581"/>
            <a:ext cx="8801388" cy="4797868"/>
          </a:xfrm>
          <a:prstGeom prst="rect">
            <a:avLst/>
          </a:prstGeom>
        </p:spPr>
      </p:pic>
    </p:spTree>
    <p:extLst>
      <p:ext uri="{BB962C8B-B14F-4D97-AF65-F5344CB8AC3E}">
        <p14:creationId xmlns:p14="http://schemas.microsoft.com/office/powerpoint/2010/main" val="29817536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702" y="1211287"/>
            <a:ext cx="11888787" cy="683264"/>
          </a:xfrm>
        </p:spPr>
        <p:txBody>
          <a:bodyPr/>
          <a:lstStyle/>
          <a:p>
            <a:endParaRPr lang="en-US"/>
          </a:p>
        </p:txBody>
      </p:sp>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2792" y="762800"/>
            <a:ext cx="9690893" cy="5451128"/>
          </a:xfrm>
          <a:prstGeom prst="rect">
            <a:avLst/>
          </a:prstGeom>
        </p:spPr>
      </p:pic>
    </p:spTree>
    <p:extLst>
      <p:ext uri="{BB962C8B-B14F-4D97-AF65-F5344CB8AC3E}">
        <p14:creationId xmlns:p14="http://schemas.microsoft.com/office/powerpoint/2010/main" val="18657756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p:cNvSpPr>
            <a:spLocks noGrp="1"/>
          </p:cNvSpPr>
          <p:nvPr>
            <p:ph type="body" sz="quarter" idx="10"/>
          </p:nvPr>
        </p:nvSpPr>
        <p:spPr>
          <a:xfrm>
            <a:off x="1724258" y="5389293"/>
            <a:ext cx="8990325" cy="1145748"/>
          </a:xfrm>
        </p:spPr>
        <p:txBody>
          <a:bodyPr/>
          <a:lstStyle/>
          <a:p>
            <a:pPr marL="0" indent="0" algn="ctr">
              <a:spcAft>
                <a:spcPts val="600"/>
              </a:spcAft>
              <a:buNone/>
            </a:pPr>
            <a:r>
              <a:rPr lang="en-US" sz="2800" dirty="0">
                <a:gradFill>
                  <a:gsLst>
                    <a:gs pos="2917">
                      <a:schemeClr val="tx1"/>
                    </a:gs>
                    <a:gs pos="30000">
                      <a:schemeClr val="tx1"/>
                    </a:gs>
                  </a:gsLst>
                  <a:lin ang="5400000" scaled="0"/>
                </a:gradFill>
              </a:rPr>
              <a:t>Build native UIs for iOS, Android, and Windows </a:t>
            </a:r>
          </a:p>
          <a:p>
            <a:pPr marL="0" indent="0" algn="ctr">
              <a:spcAft>
                <a:spcPts val="600"/>
              </a:spcAft>
              <a:buNone/>
            </a:pPr>
            <a:r>
              <a:rPr lang="en-US" sz="2800" dirty="0">
                <a:gradFill>
                  <a:gsLst>
                    <a:gs pos="2917">
                      <a:schemeClr val="tx1"/>
                    </a:gs>
                    <a:gs pos="30000">
                      <a:schemeClr val="tx1"/>
                    </a:gs>
                  </a:gsLst>
                  <a:lin ang="5400000" scaled="0"/>
                </a:gradFill>
              </a:rPr>
              <a:t>from a single, shared C# codebase.</a:t>
            </a:r>
          </a:p>
        </p:txBody>
      </p:sp>
      <p:sp>
        <p:nvSpPr>
          <p:cNvPr id="24" name="Title 23"/>
          <p:cNvSpPr>
            <a:spLocks noGrp="1"/>
          </p:cNvSpPr>
          <p:nvPr>
            <p:ph type="title"/>
          </p:nvPr>
        </p:nvSpPr>
        <p:spPr>
          <a:xfrm>
            <a:off x="275481" y="373507"/>
            <a:ext cx="11887878" cy="917444"/>
          </a:xfrm>
        </p:spPr>
        <p:txBody>
          <a:bodyPr/>
          <a:lstStyle/>
          <a:p>
            <a:pPr algn="ctr"/>
            <a:r>
              <a:rPr lang="en-US" dirty="0"/>
              <a:t>Meet </a:t>
            </a:r>
            <a:r>
              <a:rPr lang="en-US" dirty="0" err="1"/>
              <a:t>Xamarin.Forms</a:t>
            </a:r>
            <a:endParaRPr lang="en-US" dirty="0"/>
          </a:p>
        </p:txBody>
      </p:sp>
      <p:pic>
        <p:nvPicPr>
          <p:cNvPr id="5" name="Picture 4"/>
          <p:cNvPicPr>
            <a:picLocks noChangeAspect="1"/>
          </p:cNvPicPr>
          <p:nvPr/>
        </p:nvPicPr>
        <p:blipFill>
          <a:blip r:embed="rId3"/>
          <a:stretch>
            <a:fillRect/>
          </a:stretch>
        </p:blipFill>
        <p:spPr>
          <a:xfrm>
            <a:off x="1824182" y="1660997"/>
            <a:ext cx="8788111" cy="3672530"/>
          </a:xfrm>
          <a:prstGeom prst="rect">
            <a:avLst/>
          </a:prstGeom>
        </p:spPr>
      </p:pic>
    </p:spTree>
    <p:extLst>
      <p:ext uri="{BB962C8B-B14F-4D97-AF65-F5344CB8AC3E}">
        <p14:creationId xmlns:p14="http://schemas.microsoft.com/office/powerpoint/2010/main" val="20231351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719515"/>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a:solidFill>
                  <a:schemeClr val="tx1"/>
                </a:solidFill>
              </a:rPr>
              <a:t>15 </a:t>
            </a:r>
            <a:r>
              <a:rPr lang="en-US" sz="7798" spc="0" dirty="0">
                <a:solidFill>
                  <a:schemeClr val="tx1"/>
                </a:solidFill>
              </a:rPr>
              <a:t>Minute Break</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1771792" y="4402277"/>
            <a:ext cx="3473446" cy="980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Presenter First Name</a:t>
            </a:r>
          </a:p>
          <a:p>
            <a:r>
              <a:rPr lang="en-US" sz="2000" dirty="0">
                <a:cs typeface="Arial"/>
              </a:rPr>
              <a:t>Presenter Last Name</a:t>
            </a:r>
          </a:p>
          <a:p>
            <a:r>
              <a:rPr lang="en-US" sz="2000" dirty="0">
                <a:latin typeface="+mj-lt"/>
                <a:cs typeface="Arial"/>
              </a:rPr>
              <a:t>Presenter Title</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20"/>
            <a:ext cx="9731582" cy="461439"/>
            <a:chOff x="1735137" y="5935662"/>
            <a:chExt cx="9732963" cy="461504"/>
          </a:xfrm>
        </p:grpSpPr>
        <p:sp>
          <p:nvSpPr>
            <p:cNvPr id="10" name="TextBox 9"/>
            <p:cNvSpPr txBox="1"/>
            <p:nvPr/>
          </p:nvSpPr>
          <p:spPr>
            <a:xfrm>
              <a:off x="1735137" y="5935662"/>
              <a:ext cx="2328863" cy="461504"/>
            </a:xfrm>
            <a:prstGeom prst="rect">
              <a:avLst/>
            </a:prstGeom>
            <a:noFill/>
          </p:spPr>
          <p:txBody>
            <a:bodyPr wrap="square" rtlCol="0">
              <a:spAutoFit/>
            </a:bodyPr>
            <a:lstStyle/>
            <a:p>
              <a:pPr>
                <a:lnSpc>
                  <a:spcPct val="130000"/>
                </a:lnSpc>
              </a:pPr>
              <a:r>
                <a:rPr lang="en-US" dirty="0">
                  <a:latin typeface="+mj-lt"/>
                  <a:cs typeface="Arial"/>
                </a:rPr>
                <a:t>Presenter e-mail</a:t>
              </a:r>
            </a:p>
          </p:txBody>
        </p:sp>
        <p:sp>
          <p:nvSpPr>
            <p:cNvPr id="11" name="TextBox 10"/>
            <p:cNvSpPr txBox="1"/>
            <p:nvPr/>
          </p:nvSpPr>
          <p:spPr>
            <a:xfrm>
              <a:off x="5833269" y="5935662"/>
              <a:ext cx="2024063" cy="461504"/>
            </a:xfrm>
            <a:prstGeom prst="rect">
              <a:avLst/>
            </a:prstGeom>
            <a:noFill/>
          </p:spPr>
          <p:txBody>
            <a:bodyPr wrap="square" rtlCol="0">
              <a:spAutoFit/>
            </a:bodyPr>
            <a:lstStyle/>
            <a:p>
              <a:pPr algn="ctr">
                <a:lnSpc>
                  <a:spcPct val="130000"/>
                </a:lnSpc>
              </a:pPr>
              <a:r>
                <a:rPr lang="en-US" dirty="0">
                  <a:latin typeface="+mj-lt"/>
                  <a:cs typeface="Arial"/>
                </a:rPr>
                <a:t>blogs</a:t>
              </a:r>
            </a:p>
          </p:txBody>
        </p:sp>
        <p:sp>
          <p:nvSpPr>
            <p:cNvPr id="15" name="TextBox 14"/>
            <p:cNvSpPr txBox="1"/>
            <p:nvPr/>
          </p:nvSpPr>
          <p:spPr>
            <a:xfrm>
              <a:off x="8978900" y="5935662"/>
              <a:ext cx="2489200" cy="461504"/>
            </a:xfrm>
            <a:prstGeom prst="rect">
              <a:avLst/>
            </a:prstGeom>
            <a:noFill/>
          </p:spPr>
          <p:txBody>
            <a:bodyPr wrap="square" rtlCol="0">
              <a:spAutoFit/>
            </a:bodyPr>
            <a:lstStyle/>
            <a:p>
              <a:pPr algn="r">
                <a:lnSpc>
                  <a:spcPct val="130000"/>
                </a:lnSpc>
              </a:pPr>
              <a:r>
                <a:rPr lang="en-US" dirty="0">
                  <a:latin typeface="+mj-lt"/>
                  <a:cs typeface="Arial"/>
                </a:rPr>
                <a:t>Twitter</a:t>
              </a:r>
            </a:p>
          </p:txBody>
        </p:sp>
      </p:grpSp>
    </p:spTree>
    <p:extLst>
      <p:ext uri="{BB962C8B-B14F-4D97-AF65-F5344CB8AC3E}">
        <p14:creationId xmlns:p14="http://schemas.microsoft.com/office/powerpoint/2010/main" val="14558300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 </a:t>
            </a:r>
            <a:r>
              <a:rPr lang="en-US" dirty="0" err="1"/>
              <a:t>Xamarin.Forms</a:t>
            </a:r>
            <a:endParaRPr lang="en-US" dirty="0"/>
          </a:p>
        </p:txBody>
      </p:sp>
      <p:sp>
        <p:nvSpPr>
          <p:cNvPr id="3" name="Text Placeholder 2"/>
          <p:cNvSpPr>
            <a:spLocks noGrp="1"/>
          </p:cNvSpPr>
          <p:nvPr>
            <p:ph type="body" sz="quarter" idx="10"/>
          </p:nvPr>
        </p:nvSpPr>
        <p:spPr>
          <a:xfrm>
            <a:off x="1020706" y="5270750"/>
            <a:ext cx="4592780" cy="1004492"/>
          </a:xfrm>
        </p:spPr>
        <p:txBody>
          <a:bodyPr/>
          <a:lstStyle/>
          <a:p>
            <a:pPr algn="ctr">
              <a:lnSpc>
                <a:spcPct val="100000"/>
              </a:lnSpc>
            </a:pPr>
            <a:r>
              <a:rPr lang="en-US" sz="2600" dirty="0">
                <a:solidFill>
                  <a:schemeClr val="tx1"/>
                </a:solidFill>
                <a:latin typeface="+mn-lt"/>
              </a:rPr>
              <a:t>Traditional Xamarin Approach</a:t>
            </a:r>
          </a:p>
        </p:txBody>
      </p:sp>
      <p:sp>
        <p:nvSpPr>
          <p:cNvPr id="4" name="Text Placeholder 3"/>
          <p:cNvSpPr>
            <a:spLocks noGrp="1"/>
          </p:cNvSpPr>
          <p:nvPr>
            <p:ph type="body" sz="quarter" idx="11"/>
          </p:nvPr>
        </p:nvSpPr>
        <p:spPr>
          <a:xfrm>
            <a:off x="6680134" y="5270750"/>
            <a:ext cx="4584050" cy="1004492"/>
          </a:xfrm>
        </p:spPr>
        <p:txBody>
          <a:bodyPr/>
          <a:lstStyle/>
          <a:p>
            <a:pPr algn="ctr">
              <a:lnSpc>
                <a:spcPct val="100000"/>
              </a:lnSpc>
            </a:pPr>
            <a:r>
              <a:rPr lang="en-US" sz="2600" dirty="0">
                <a:solidFill>
                  <a:schemeClr val="tx1"/>
                </a:solidFill>
                <a:latin typeface="+mn-lt"/>
              </a:rPr>
              <a:t>With </a:t>
            </a:r>
            <a:r>
              <a:rPr lang="en-US" sz="2600" dirty="0" err="1">
                <a:solidFill>
                  <a:schemeClr val="tx1"/>
                </a:solidFill>
                <a:latin typeface="+mn-lt"/>
              </a:rPr>
              <a:t>Xamarin.Forms</a:t>
            </a:r>
            <a:r>
              <a:rPr lang="en-US" sz="2600" dirty="0">
                <a:solidFill>
                  <a:schemeClr val="tx1"/>
                </a:solidFill>
                <a:latin typeface="+mn-lt"/>
              </a:rPr>
              <a:t>:</a:t>
            </a:r>
            <a:br>
              <a:rPr lang="en-US" sz="2600" dirty="0">
                <a:solidFill>
                  <a:schemeClr val="tx1"/>
                </a:solidFill>
                <a:latin typeface="+mn-lt"/>
              </a:rPr>
            </a:br>
            <a:r>
              <a:rPr lang="en-US" sz="2600" dirty="0">
                <a:solidFill>
                  <a:schemeClr val="tx1"/>
                </a:solidFill>
              </a:rPr>
              <a:t>More code-sharing, all native</a:t>
            </a:r>
          </a:p>
        </p:txBody>
      </p:sp>
      <p:grpSp>
        <p:nvGrpSpPr>
          <p:cNvPr id="25" name="Group 24"/>
          <p:cNvGrpSpPr/>
          <p:nvPr/>
        </p:nvGrpSpPr>
        <p:grpSpPr>
          <a:xfrm>
            <a:off x="1020706" y="2530828"/>
            <a:ext cx="4592780" cy="2587042"/>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iOS C# UI</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Windows C# UI</a:t>
              </a:r>
            </a:p>
          </p:txBody>
        </p:sp>
        <p:sp>
          <p:nvSpPr>
            <p:cNvPr id="32" name="TextBox 31"/>
            <p:cNvSpPr txBox="1"/>
            <p:nvPr/>
          </p:nvSpPr>
          <p:spPr>
            <a:xfrm>
              <a:off x="4626797" y="2021408"/>
              <a:ext cx="2353425" cy="62181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224" dirty="0">
                  <a:solidFill>
                    <a:schemeClr val="bg1"/>
                  </a:solidFill>
                </a:rPr>
                <a:t>Android C# UI</a:t>
              </a:r>
            </a:p>
          </p:txBody>
        </p:sp>
      </p:grpSp>
      <p:grpSp>
        <p:nvGrpSpPr>
          <p:cNvPr id="7" name="Group 6"/>
          <p:cNvGrpSpPr/>
          <p:nvPr/>
        </p:nvGrpSpPr>
        <p:grpSpPr>
          <a:xfrm>
            <a:off x="1372289" y="1838906"/>
            <a:ext cx="3796761" cy="628048"/>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p:cNvGrpSpPr/>
          <p:nvPr/>
        </p:nvGrpSpPr>
        <p:grpSpPr>
          <a:xfrm>
            <a:off x="6671405" y="1838906"/>
            <a:ext cx="4592780" cy="3266268"/>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sp>
        <p:nvSpPr>
          <p:cNvPr id="67" name="TextBox 66"/>
          <p:cNvSpPr txBox="1"/>
          <p:nvPr/>
        </p:nvSpPr>
        <p:spPr>
          <a:xfrm>
            <a:off x="1030438" y="3588112"/>
            <a:ext cx="4583048" cy="7034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pic>
        <p:nvPicPr>
          <p:cNvPr id="40"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98422" y="2016423"/>
            <a:ext cx="426014" cy="26816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142241" y="1940188"/>
            <a:ext cx="349711" cy="420638"/>
          </a:xfrm>
          <a:prstGeom prst="rect">
            <a:avLst/>
          </a:prstGeom>
        </p:spPr>
      </p:pic>
      <p:pic>
        <p:nvPicPr>
          <p:cNvPr id="46" name="Picture 45"/>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78680" y="1974817"/>
            <a:ext cx="351660" cy="351558"/>
          </a:xfrm>
          <a:prstGeom prst="rect">
            <a:avLst/>
          </a:prstGeom>
        </p:spPr>
      </p:pic>
      <p:pic>
        <p:nvPicPr>
          <p:cNvPr id="48"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7190574" y="2024851"/>
            <a:ext cx="426014" cy="268168"/>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834392" y="1948616"/>
            <a:ext cx="349711" cy="420638"/>
          </a:xfrm>
          <a:prstGeom prst="rect">
            <a:avLst/>
          </a:prstGeom>
        </p:spPr>
      </p:pic>
      <p:pic>
        <p:nvPicPr>
          <p:cNvPr id="64" name="Picture 6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70831" y="1983245"/>
            <a:ext cx="351660" cy="351558"/>
          </a:xfrm>
          <a:prstGeom prst="rect">
            <a:avLst/>
          </a:prstGeom>
        </p:spPr>
      </p:pic>
    </p:spTree>
    <p:extLst>
      <p:ext uri="{BB962C8B-B14F-4D97-AF65-F5344CB8AC3E}">
        <p14:creationId xmlns:p14="http://schemas.microsoft.com/office/powerpoint/2010/main" val="1598004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5976971" y="1977844"/>
            <a:ext cx="5655462" cy="406263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rgbClr val="6FBD23"/>
                </a:solidFill>
              </a:rPr>
              <a:t>✓  </a:t>
            </a:r>
            <a:r>
              <a:rPr lang="en-US" sz="2800" dirty="0">
                <a:solidFill>
                  <a:schemeClr val="tx1"/>
                </a:solidFill>
                <a:latin typeface="+mj-lt"/>
              </a:rPr>
              <a:t>40+ Pages, layouts, and controls</a:t>
            </a:r>
          </a:p>
          <a:p>
            <a:pPr marL="0" indent="0"/>
            <a:r>
              <a:rPr lang="en-US" sz="2800" dirty="0">
                <a:solidFill>
                  <a:schemeClr val="tx1"/>
                </a:solidFill>
                <a:latin typeface="+mj-lt"/>
              </a:rPr>
              <a:t>      </a:t>
            </a:r>
            <a:r>
              <a:rPr lang="en-US" dirty="0">
                <a:solidFill>
                  <a:schemeClr val="bg2">
                    <a:lumMod val="50000"/>
                  </a:schemeClr>
                </a:solidFill>
                <a:latin typeface="+mj-lt"/>
              </a:rPr>
              <a:t>(Build from code behind or XAML)</a:t>
            </a:r>
          </a:p>
          <a:p>
            <a:pPr marL="0" indent="0">
              <a:lnSpc>
                <a:spcPct val="110000"/>
              </a:lnSpc>
            </a:pPr>
            <a:r>
              <a:rPr lang="en-US" sz="2800" dirty="0">
                <a:solidFill>
                  <a:srgbClr val="6FBD23"/>
                </a:solidFill>
              </a:rPr>
              <a:t>✓  </a:t>
            </a:r>
            <a:r>
              <a:rPr lang="en-US" sz="2800" dirty="0">
                <a:solidFill>
                  <a:schemeClr val="tx1"/>
                </a:solidFill>
                <a:latin typeface="+mj-lt"/>
              </a:rPr>
              <a:t>Two-way data binding</a:t>
            </a:r>
          </a:p>
          <a:p>
            <a:pPr marL="0" indent="0">
              <a:lnSpc>
                <a:spcPct val="110000"/>
              </a:lnSpc>
            </a:pPr>
            <a:r>
              <a:rPr lang="en-US" sz="2800" dirty="0">
                <a:solidFill>
                  <a:srgbClr val="6FBD23"/>
                </a:solidFill>
              </a:rPr>
              <a:t>✓  </a:t>
            </a:r>
            <a:r>
              <a:rPr lang="en-US" sz="2800" dirty="0">
                <a:solidFill>
                  <a:schemeClr val="tx1"/>
                </a:solidFill>
                <a:latin typeface="+mj-lt"/>
              </a:rPr>
              <a:t>Navigation</a:t>
            </a:r>
          </a:p>
          <a:p>
            <a:pPr marL="0" indent="0">
              <a:lnSpc>
                <a:spcPct val="110000"/>
              </a:lnSpc>
            </a:pPr>
            <a:r>
              <a:rPr lang="en-US" sz="2800" dirty="0">
                <a:solidFill>
                  <a:srgbClr val="6FBD23"/>
                </a:solidFill>
              </a:rPr>
              <a:t>✓  </a:t>
            </a:r>
            <a:r>
              <a:rPr lang="en-US" sz="2800" dirty="0">
                <a:solidFill>
                  <a:schemeClr val="tx1"/>
                </a:solidFill>
                <a:latin typeface="+mj-lt"/>
              </a:rPr>
              <a:t>Animation API</a:t>
            </a:r>
          </a:p>
          <a:p>
            <a:pPr marL="0" indent="0">
              <a:lnSpc>
                <a:spcPct val="110000"/>
              </a:lnSpc>
            </a:pPr>
            <a:r>
              <a:rPr lang="en-US" sz="2800" dirty="0">
                <a:solidFill>
                  <a:srgbClr val="6FBD23"/>
                </a:solidFill>
              </a:rPr>
              <a:t>✓  </a:t>
            </a:r>
            <a:r>
              <a:rPr lang="en-US" sz="2800" dirty="0">
                <a:solidFill>
                  <a:schemeClr val="tx1"/>
                </a:solidFill>
                <a:latin typeface="+mj-lt"/>
              </a:rPr>
              <a:t>Dependency Service</a:t>
            </a:r>
          </a:p>
          <a:p>
            <a:pPr marL="0" indent="0">
              <a:lnSpc>
                <a:spcPct val="110000"/>
              </a:lnSpc>
            </a:pPr>
            <a:r>
              <a:rPr lang="en-US" sz="2800" dirty="0">
                <a:solidFill>
                  <a:srgbClr val="6FBD23"/>
                </a:solidFill>
              </a:rPr>
              <a:t>✓  </a:t>
            </a:r>
            <a:r>
              <a:rPr lang="en-US" sz="2800" dirty="0">
                <a:solidFill>
                  <a:schemeClr val="tx1"/>
                </a:solidFill>
                <a:latin typeface="+mj-lt"/>
              </a:rPr>
              <a:t>Messaging Center</a:t>
            </a:r>
          </a:p>
          <a:p>
            <a:pPr marL="0" indent="0">
              <a:lnSpc>
                <a:spcPct val="110000"/>
              </a:lnSpc>
            </a:pPr>
            <a:endParaRPr lang="en-US" sz="2800" dirty="0">
              <a:solidFill>
                <a:schemeClr val="tx1"/>
              </a:solidFill>
              <a:latin typeface="+mj-lt"/>
            </a:endParaRPr>
          </a:p>
          <a:p>
            <a:pPr marL="0" indent="0">
              <a:lnSpc>
                <a:spcPct val="110000"/>
              </a:lnSpc>
            </a:pPr>
            <a:endParaRPr lang="en-US" sz="2800" dirty="0">
              <a:solidFill>
                <a:schemeClr val="tx1"/>
              </a:solidFill>
              <a:latin typeface="+mj-lt"/>
            </a:endParaRPr>
          </a:p>
        </p:txBody>
      </p:sp>
      <p:grpSp>
        <p:nvGrpSpPr>
          <p:cNvPr id="48" name="Group 47"/>
          <p:cNvGrpSpPr/>
          <p:nvPr/>
        </p:nvGrpSpPr>
        <p:grpSpPr>
          <a:xfrm>
            <a:off x="1046103" y="2092870"/>
            <a:ext cx="4592780" cy="3266268"/>
            <a:chOff x="6671469" y="1838670"/>
            <a:chExt cx="4593431" cy="3266731"/>
          </a:xfrm>
        </p:grpSpPr>
        <p:sp>
          <p:nvSpPr>
            <p:cNvPr id="49" name="Rectangle 48"/>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0" name="Rectangle 49"/>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1" name="Rectangle 50"/>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2" name="Rectangle 51"/>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53" name="TextBox 52"/>
            <p:cNvSpPr txBox="1"/>
            <p:nvPr/>
          </p:nvSpPr>
          <p:spPr>
            <a:xfrm>
              <a:off x="6681202" y="3791323"/>
              <a:ext cx="4583698" cy="70359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00" dirty="0">
                  <a:solidFill>
                    <a:schemeClr val="bg1"/>
                  </a:solidFill>
                  <a:latin typeface="+mj-lt"/>
                </a:rPr>
                <a:t>Shared C# Backend</a:t>
              </a:r>
            </a:p>
          </p:txBody>
        </p:sp>
        <p:sp>
          <p:nvSpPr>
            <p:cNvPr id="54" name="Rectangle 53"/>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4" name="Oval 63"/>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2" name="Oval 61"/>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Oval 59"/>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56" name="TextBox 55"/>
            <p:cNvSpPr txBox="1"/>
            <p:nvPr/>
          </p:nvSpPr>
          <p:spPr>
            <a:xfrm>
              <a:off x="6681202" y="2597523"/>
              <a:ext cx="4583698" cy="79765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199" dirty="0">
                  <a:solidFill>
                    <a:schemeClr val="bg1"/>
                  </a:solidFill>
                </a:rPr>
                <a:t>Shared UI Code</a:t>
              </a:r>
            </a:p>
          </p:txBody>
        </p:sp>
      </p:grpSp>
      <p:pic>
        <p:nvPicPr>
          <p:cNvPr id="21"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65271" y="2262159"/>
            <a:ext cx="426014" cy="26816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09089" y="2185924"/>
            <a:ext cx="349711" cy="420638"/>
          </a:xfrm>
          <a:prstGeom prst="rect">
            <a:avLst/>
          </a:prstGeom>
        </p:spPr>
      </p:pic>
      <p:pic>
        <p:nvPicPr>
          <p:cNvPr id="24" name="Picture 2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61157" y="2220553"/>
            <a:ext cx="351660" cy="351558"/>
          </a:xfrm>
          <a:prstGeom prst="rect">
            <a:avLst/>
          </a:prstGeom>
        </p:spPr>
      </p:pic>
    </p:spTree>
    <p:extLst>
      <p:ext uri="{BB962C8B-B14F-4D97-AF65-F5344CB8AC3E}">
        <p14:creationId xmlns:p14="http://schemas.microsoft.com/office/powerpoint/2010/main" val="1230184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fade">
                                      <p:cBhvr>
                                        <p:cTn id="15" dur="500"/>
                                        <p:tgtEl>
                                          <p:spTgt spid="1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xEl>
                                              <p:pRg st="3" end="3"/>
                                            </p:txEl>
                                          </p:spTgt>
                                        </p:tgtEl>
                                        <p:attrNameLst>
                                          <p:attrName>style.visibility</p:attrName>
                                        </p:attrNameLst>
                                      </p:cBhvr>
                                      <p:to>
                                        <p:strVal val="visible"/>
                                      </p:to>
                                    </p:set>
                                    <p:animEffect transition="in" filter="fade">
                                      <p:cBhvr>
                                        <p:cTn id="20" dur="500"/>
                                        <p:tgtEl>
                                          <p:spTgt spid="1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txEl>
                                              <p:pRg st="4" end="4"/>
                                            </p:txEl>
                                          </p:spTgt>
                                        </p:tgtEl>
                                        <p:attrNameLst>
                                          <p:attrName>style.visibility</p:attrName>
                                        </p:attrNameLst>
                                      </p:cBhvr>
                                      <p:to>
                                        <p:strVal val="visible"/>
                                      </p:to>
                                    </p:set>
                                    <p:animEffect transition="in" filter="fade">
                                      <p:cBhvr>
                                        <p:cTn id="25" dur="500"/>
                                        <p:tgtEl>
                                          <p:spTgt spid="10">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txEl>
                                              <p:pRg st="5" end="5"/>
                                            </p:txEl>
                                          </p:spTgt>
                                        </p:tgtEl>
                                        <p:attrNameLst>
                                          <p:attrName>style.visibility</p:attrName>
                                        </p:attrNameLst>
                                      </p:cBhvr>
                                      <p:to>
                                        <p:strVal val="visible"/>
                                      </p:to>
                                    </p:set>
                                    <p:animEffect transition="in" filter="fade">
                                      <p:cBhvr>
                                        <p:cTn id="30" dur="500"/>
                                        <p:tgtEl>
                                          <p:spTgt spid="1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0">
                                            <p:txEl>
                                              <p:pRg st="6" end="6"/>
                                            </p:txEl>
                                          </p:spTgt>
                                        </p:tgtEl>
                                        <p:attrNameLst>
                                          <p:attrName>style.visibility</p:attrName>
                                        </p:attrNameLst>
                                      </p:cBhvr>
                                      <p:to>
                                        <p:strVal val="visible"/>
                                      </p:to>
                                    </p:set>
                                    <p:animEffect transition="in" filter="fade">
                                      <p:cBhvr>
                                        <p:cTn id="35"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669" y="4205060"/>
            <a:ext cx="2209485" cy="917444"/>
          </a:xfrm>
        </p:spPr>
        <p:txBody>
          <a:bodyPr>
            <a:noAutofit/>
          </a:bodyPr>
          <a:lstStyle/>
          <a:p>
            <a:pPr algn="r"/>
            <a:r>
              <a:rPr lang="en-US" dirty="0">
                <a:solidFill>
                  <a:schemeClr val="tx1"/>
                </a:solidFill>
              </a:rPr>
              <a:t>Layouts</a:t>
            </a:r>
          </a:p>
        </p:txBody>
      </p:sp>
      <p:sp>
        <p:nvSpPr>
          <p:cNvPr id="20" name="Title 1"/>
          <p:cNvSpPr txBox="1">
            <a:spLocks/>
          </p:cNvSpPr>
          <p:nvPr/>
        </p:nvSpPr>
        <p:spPr>
          <a:xfrm>
            <a:off x="351669" y="1614628"/>
            <a:ext cx="2209485"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99" dirty="0">
                <a:solidFill>
                  <a:schemeClr val="tx1"/>
                </a:solidFill>
              </a:rPr>
              <a:t>Pages</a:t>
            </a:r>
          </a:p>
        </p:txBody>
      </p:sp>
      <p:grpSp>
        <p:nvGrpSpPr>
          <p:cNvPr id="12" name="Group 11"/>
          <p:cNvGrpSpPr/>
          <p:nvPr/>
        </p:nvGrpSpPr>
        <p:grpSpPr>
          <a:xfrm>
            <a:off x="2713539" y="3729934"/>
            <a:ext cx="8864365" cy="2302495"/>
            <a:chOff x="2738440" y="3806168"/>
            <a:chExt cx="8865623" cy="2302822"/>
          </a:xfrm>
        </p:grpSpPr>
        <p:sp>
          <p:nvSpPr>
            <p:cNvPr id="21" name="TextBox 20"/>
            <p:cNvSpPr txBox="1"/>
            <p:nvPr/>
          </p:nvSpPr>
          <p:spPr>
            <a:xfrm>
              <a:off x="2767564" y="5826567"/>
              <a:ext cx="958996" cy="282423"/>
            </a:xfrm>
            <a:prstGeom prst="rect">
              <a:avLst/>
            </a:prstGeom>
            <a:noFill/>
          </p:spPr>
          <p:txBody>
            <a:bodyPr wrap="square" rtlCol="0">
              <a:spAutoFit/>
            </a:bodyPr>
            <a:lstStyle/>
            <a:p>
              <a:pPr algn="ctr"/>
              <a:r>
                <a:rPr lang="en-US" sz="1199" dirty="0">
                  <a:cs typeface="Helvetica"/>
                </a:rPr>
                <a:t>Stack</a:t>
              </a:r>
            </a:p>
          </p:txBody>
        </p:sp>
        <p:sp>
          <p:nvSpPr>
            <p:cNvPr id="5" name="TextBox 4"/>
            <p:cNvSpPr txBox="1"/>
            <p:nvPr/>
          </p:nvSpPr>
          <p:spPr>
            <a:xfrm>
              <a:off x="4060566" y="5825526"/>
              <a:ext cx="958996" cy="282423"/>
            </a:xfrm>
            <a:prstGeom prst="rect">
              <a:avLst/>
            </a:prstGeom>
            <a:noFill/>
          </p:spPr>
          <p:txBody>
            <a:bodyPr wrap="square" rtlCol="0">
              <a:spAutoFit/>
            </a:bodyPr>
            <a:lstStyle/>
            <a:p>
              <a:pPr algn="ctr"/>
              <a:r>
                <a:rPr lang="en-US" sz="1199" dirty="0">
                  <a:cs typeface="Helvetica"/>
                </a:rPr>
                <a:t>Absolute</a:t>
              </a:r>
            </a:p>
          </p:txBody>
        </p:sp>
        <p:sp>
          <p:nvSpPr>
            <p:cNvPr id="6" name="TextBox 5"/>
            <p:cNvSpPr txBox="1"/>
            <p:nvPr/>
          </p:nvSpPr>
          <p:spPr>
            <a:xfrm>
              <a:off x="5382425" y="5825526"/>
              <a:ext cx="958996" cy="282423"/>
            </a:xfrm>
            <a:prstGeom prst="rect">
              <a:avLst/>
            </a:prstGeom>
            <a:noFill/>
          </p:spPr>
          <p:txBody>
            <a:bodyPr wrap="square" rtlCol="0">
              <a:spAutoFit/>
            </a:bodyPr>
            <a:lstStyle/>
            <a:p>
              <a:pPr algn="ctr"/>
              <a:r>
                <a:rPr lang="en-US" sz="1199" dirty="0">
                  <a:cs typeface="Helvetica"/>
                </a:rPr>
                <a:t>Relative</a:t>
              </a:r>
            </a:p>
          </p:txBody>
        </p:sp>
        <p:sp>
          <p:nvSpPr>
            <p:cNvPr id="8" name="TextBox 7"/>
            <p:cNvSpPr txBox="1"/>
            <p:nvPr/>
          </p:nvSpPr>
          <p:spPr>
            <a:xfrm>
              <a:off x="6695646" y="5825526"/>
              <a:ext cx="958996" cy="282423"/>
            </a:xfrm>
            <a:prstGeom prst="rect">
              <a:avLst/>
            </a:prstGeom>
            <a:noFill/>
          </p:spPr>
          <p:txBody>
            <a:bodyPr wrap="square" rtlCol="0">
              <a:spAutoFit/>
            </a:bodyPr>
            <a:lstStyle/>
            <a:p>
              <a:pPr algn="ctr"/>
              <a:r>
                <a:rPr lang="en-US" sz="1199" dirty="0">
                  <a:cs typeface="Helvetica"/>
                </a:rPr>
                <a:t>Grid</a:t>
              </a:r>
            </a:p>
          </p:txBody>
        </p:sp>
        <p:sp>
          <p:nvSpPr>
            <p:cNvPr id="9" name="TextBox 8"/>
            <p:cNvSpPr txBox="1"/>
            <p:nvPr/>
          </p:nvSpPr>
          <p:spPr>
            <a:xfrm>
              <a:off x="7945436" y="5824485"/>
              <a:ext cx="1081863" cy="282423"/>
            </a:xfrm>
            <a:prstGeom prst="rect">
              <a:avLst/>
            </a:prstGeom>
            <a:noFill/>
          </p:spPr>
          <p:txBody>
            <a:bodyPr wrap="square" rtlCol="0">
              <a:spAutoFit/>
            </a:bodyPr>
            <a:lstStyle/>
            <a:p>
              <a:pPr algn="ctr"/>
              <a:r>
                <a:rPr lang="en-US" sz="1199" dirty="0" err="1">
                  <a:cs typeface="Helvetica"/>
                </a:rPr>
                <a:t>ContentView</a:t>
              </a:r>
              <a:endParaRPr lang="en-US" sz="1199" dirty="0">
                <a:cs typeface="Helvetica"/>
              </a:endParaRPr>
            </a:p>
          </p:txBody>
        </p:sp>
        <p:sp>
          <p:nvSpPr>
            <p:cNvPr id="10" name="TextBox 9"/>
            <p:cNvSpPr txBox="1"/>
            <p:nvPr/>
          </p:nvSpPr>
          <p:spPr>
            <a:xfrm>
              <a:off x="9313962" y="5824485"/>
              <a:ext cx="958996" cy="282423"/>
            </a:xfrm>
            <a:prstGeom prst="rect">
              <a:avLst/>
            </a:prstGeom>
            <a:noFill/>
          </p:spPr>
          <p:txBody>
            <a:bodyPr wrap="square" rtlCol="0">
              <a:spAutoFit/>
            </a:bodyPr>
            <a:lstStyle/>
            <a:p>
              <a:pPr algn="ctr"/>
              <a:r>
                <a:rPr lang="en-US" sz="1199" dirty="0" err="1">
                  <a:cs typeface="Helvetica"/>
                </a:rPr>
                <a:t>ScrollView</a:t>
              </a:r>
              <a:endParaRPr lang="en-US" sz="1199" dirty="0">
                <a:cs typeface="Helvetica"/>
              </a:endParaRPr>
            </a:p>
          </p:txBody>
        </p:sp>
        <p:sp>
          <p:nvSpPr>
            <p:cNvPr id="11" name="TextBox 10"/>
            <p:cNvSpPr txBox="1"/>
            <p:nvPr/>
          </p:nvSpPr>
          <p:spPr>
            <a:xfrm>
              <a:off x="10645067" y="5826567"/>
              <a:ext cx="958996" cy="282423"/>
            </a:xfrm>
            <a:prstGeom prst="rect">
              <a:avLst/>
            </a:prstGeom>
            <a:noFill/>
          </p:spPr>
          <p:txBody>
            <a:bodyPr wrap="square" rtlCol="0">
              <a:spAutoFit/>
            </a:bodyPr>
            <a:lstStyle/>
            <a:p>
              <a:pPr algn="ctr"/>
              <a:r>
                <a:rPr lang="en-US" sz="1199" dirty="0">
                  <a:cs typeface="Helvetica"/>
                </a:rPr>
                <a:t>Frame</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8440" y="3806168"/>
              <a:ext cx="8851570" cy="1934232"/>
            </a:xfrm>
            <a:prstGeom prst="rect">
              <a:avLst/>
            </a:prstGeom>
          </p:spPr>
        </p:pic>
      </p:grpSp>
      <p:grpSp>
        <p:nvGrpSpPr>
          <p:cNvPr id="4" name="Group 3"/>
          <p:cNvGrpSpPr/>
          <p:nvPr/>
        </p:nvGrpSpPr>
        <p:grpSpPr>
          <a:xfrm>
            <a:off x="2726236" y="1084032"/>
            <a:ext cx="6275268" cy="2116701"/>
            <a:chOff x="2751141" y="1159889"/>
            <a:chExt cx="6276158" cy="2117001"/>
          </a:xfrm>
        </p:grpSpPr>
        <p:pic>
          <p:nvPicPr>
            <p:cNvPr id="22" name="Picture 2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51141" y="1159889"/>
              <a:ext cx="6215058" cy="1711867"/>
            </a:xfrm>
            <a:prstGeom prst="rect">
              <a:avLst/>
            </a:prstGeom>
          </p:spPr>
        </p:pic>
        <p:sp>
          <p:nvSpPr>
            <p:cNvPr id="26" name="TextBox 25"/>
            <p:cNvSpPr txBox="1"/>
            <p:nvPr/>
          </p:nvSpPr>
          <p:spPr>
            <a:xfrm>
              <a:off x="2767564" y="2994467"/>
              <a:ext cx="958996" cy="282423"/>
            </a:xfrm>
            <a:prstGeom prst="rect">
              <a:avLst/>
            </a:prstGeom>
            <a:noFill/>
          </p:spPr>
          <p:txBody>
            <a:bodyPr wrap="square" rtlCol="0">
              <a:spAutoFit/>
            </a:bodyPr>
            <a:lstStyle/>
            <a:p>
              <a:pPr algn="ctr"/>
              <a:r>
                <a:rPr lang="en-US" sz="1199" dirty="0">
                  <a:cs typeface="Helvetica"/>
                </a:rPr>
                <a:t>Content</a:t>
              </a:r>
            </a:p>
          </p:txBody>
        </p:sp>
        <p:sp>
          <p:nvSpPr>
            <p:cNvPr id="27" name="TextBox 26"/>
            <p:cNvSpPr txBox="1"/>
            <p:nvPr/>
          </p:nvSpPr>
          <p:spPr>
            <a:xfrm>
              <a:off x="3997066" y="2993426"/>
              <a:ext cx="1082934" cy="282423"/>
            </a:xfrm>
            <a:prstGeom prst="rect">
              <a:avLst/>
            </a:prstGeom>
            <a:noFill/>
          </p:spPr>
          <p:txBody>
            <a:bodyPr wrap="square" rtlCol="0">
              <a:spAutoFit/>
            </a:bodyPr>
            <a:lstStyle/>
            <a:p>
              <a:pPr algn="ctr"/>
              <a:r>
                <a:rPr lang="en-US" sz="1199" dirty="0">
                  <a:cs typeface="Helvetica"/>
                </a:rPr>
                <a:t>MasterDetail</a:t>
              </a:r>
            </a:p>
          </p:txBody>
        </p:sp>
        <p:sp>
          <p:nvSpPr>
            <p:cNvPr id="28" name="TextBox 27"/>
            <p:cNvSpPr txBox="1"/>
            <p:nvPr/>
          </p:nvSpPr>
          <p:spPr>
            <a:xfrm>
              <a:off x="5382425" y="2993426"/>
              <a:ext cx="958996" cy="282423"/>
            </a:xfrm>
            <a:prstGeom prst="rect">
              <a:avLst/>
            </a:prstGeom>
            <a:noFill/>
          </p:spPr>
          <p:txBody>
            <a:bodyPr wrap="square" rtlCol="0">
              <a:spAutoFit/>
            </a:bodyPr>
            <a:lstStyle/>
            <a:p>
              <a:pPr algn="ctr"/>
              <a:r>
                <a:rPr lang="en-US" sz="1199" dirty="0">
                  <a:cs typeface="Helvetica"/>
                </a:rPr>
                <a:t>Navigation</a:t>
              </a:r>
            </a:p>
          </p:txBody>
        </p:sp>
        <p:sp>
          <p:nvSpPr>
            <p:cNvPr id="29" name="TextBox 28"/>
            <p:cNvSpPr txBox="1"/>
            <p:nvPr/>
          </p:nvSpPr>
          <p:spPr>
            <a:xfrm>
              <a:off x="6695646" y="2993426"/>
              <a:ext cx="958996" cy="282423"/>
            </a:xfrm>
            <a:prstGeom prst="rect">
              <a:avLst/>
            </a:prstGeom>
            <a:noFill/>
          </p:spPr>
          <p:txBody>
            <a:bodyPr wrap="square" rtlCol="0">
              <a:spAutoFit/>
            </a:bodyPr>
            <a:lstStyle/>
            <a:p>
              <a:pPr algn="ctr"/>
              <a:r>
                <a:rPr lang="en-US" sz="1199" dirty="0">
                  <a:cs typeface="Helvetica"/>
                </a:rPr>
                <a:t>Tabbed</a:t>
              </a:r>
            </a:p>
          </p:txBody>
        </p:sp>
        <p:sp>
          <p:nvSpPr>
            <p:cNvPr id="30" name="TextBox 29"/>
            <p:cNvSpPr txBox="1"/>
            <p:nvPr/>
          </p:nvSpPr>
          <p:spPr>
            <a:xfrm>
              <a:off x="7945436" y="2992385"/>
              <a:ext cx="1081863" cy="282423"/>
            </a:xfrm>
            <a:prstGeom prst="rect">
              <a:avLst/>
            </a:prstGeom>
            <a:noFill/>
          </p:spPr>
          <p:txBody>
            <a:bodyPr wrap="square" rtlCol="0">
              <a:spAutoFit/>
            </a:bodyPr>
            <a:lstStyle/>
            <a:p>
              <a:pPr algn="ctr"/>
              <a:r>
                <a:rPr lang="en-US" sz="1199" dirty="0" err="1">
                  <a:cs typeface="Helvetica"/>
                </a:rPr>
                <a:t>Carousel</a:t>
              </a:r>
              <a:endParaRPr lang="en-US" sz="1199" dirty="0">
                <a:cs typeface="Helvetica"/>
              </a:endParaRPr>
            </a:p>
          </p:txBody>
        </p:sp>
      </p:grpSp>
    </p:spTree>
    <p:extLst>
      <p:ext uri="{BB962C8B-B14F-4D97-AF65-F5344CB8AC3E}">
        <p14:creationId xmlns:p14="http://schemas.microsoft.com/office/powerpoint/2010/main" val="47480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500865"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ActivityIndicator</a:t>
            </a:r>
            <a:endParaRPr lang="en-US" dirty="0">
              <a:solidFill>
                <a:schemeClr val="bg1"/>
              </a:solidFill>
              <a:cs typeface="Helvetica Light"/>
            </a:endParaRPr>
          </a:p>
        </p:txBody>
      </p:sp>
      <p:sp>
        <p:nvSpPr>
          <p:cNvPr id="11" name="Rounded Rectangle 10"/>
          <p:cNvSpPr/>
          <p:nvPr/>
        </p:nvSpPr>
        <p:spPr>
          <a:xfrm>
            <a:off x="283092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BoxView</a:t>
            </a:r>
            <a:endParaRPr lang="en-US" dirty="0">
              <a:solidFill>
                <a:schemeClr val="bg1"/>
              </a:solidFill>
              <a:cs typeface="Helvetica Light"/>
            </a:endParaRPr>
          </a:p>
        </p:txBody>
      </p:sp>
      <p:sp>
        <p:nvSpPr>
          <p:cNvPr id="12" name="Rounded Rectangle 11"/>
          <p:cNvSpPr/>
          <p:nvPr/>
        </p:nvSpPr>
        <p:spPr>
          <a:xfrm>
            <a:off x="5160993"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Button</a:t>
            </a:r>
          </a:p>
        </p:txBody>
      </p:sp>
      <p:sp>
        <p:nvSpPr>
          <p:cNvPr id="13" name="Rounded Rectangle 12"/>
          <p:cNvSpPr/>
          <p:nvPr/>
        </p:nvSpPr>
        <p:spPr>
          <a:xfrm>
            <a:off x="7491057"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DatePicker</a:t>
            </a:r>
            <a:endParaRPr lang="en-US" dirty="0">
              <a:solidFill>
                <a:schemeClr val="bg1"/>
              </a:solidFill>
              <a:cs typeface="Helvetica Light"/>
            </a:endParaRPr>
          </a:p>
        </p:txBody>
      </p:sp>
      <p:sp>
        <p:nvSpPr>
          <p:cNvPr id="14" name="Rounded Rectangle 13"/>
          <p:cNvSpPr/>
          <p:nvPr/>
        </p:nvSpPr>
        <p:spPr>
          <a:xfrm>
            <a:off x="9821119" y="1853327"/>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Editor</a:t>
            </a:r>
          </a:p>
        </p:txBody>
      </p:sp>
      <p:sp>
        <p:nvSpPr>
          <p:cNvPr id="15" name="Rounded Rectangle 14"/>
          <p:cNvSpPr/>
          <p:nvPr/>
        </p:nvSpPr>
        <p:spPr>
          <a:xfrm>
            <a:off x="500865"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Entry</a:t>
            </a:r>
          </a:p>
        </p:txBody>
      </p:sp>
      <p:sp>
        <p:nvSpPr>
          <p:cNvPr id="16" name="Rounded Rectangle 15"/>
          <p:cNvSpPr/>
          <p:nvPr/>
        </p:nvSpPr>
        <p:spPr>
          <a:xfrm>
            <a:off x="283092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Image</a:t>
            </a:r>
          </a:p>
        </p:txBody>
      </p:sp>
      <p:sp>
        <p:nvSpPr>
          <p:cNvPr id="17" name="Rounded Rectangle 16"/>
          <p:cNvSpPr/>
          <p:nvPr/>
        </p:nvSpPr>
        <p:spPr>
          <a:xfrm>
            <a:off x="5160993"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Label</a:t>
            </a:r>
          </a:p>
        </p:txBody>
      </p:sp>
      <p:sp>
        <p:nvSpPr>
          <p:cNvPr id="18" name="Rounded Rectangle 17"/>
          <p:cNvSpPr/>
          <p:nvPr/>
        </p:nvSpPr>
        <p:spPr>
          <a:xfrm>
            <a:off x="7491057"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ListView</a:t>
            </a:r>
            <a:endParaRPr lang="en-US" dirty="0">
              <a:solidFill>
                <a:schemeClr val="bg1"/>
              </a:solidFill>
              <a:cs typeface="Helvetica Light"/>
            </a:endParaRPr>
          </a:p>
        </p:txBody>
      </p:sp>
      <p:sp>
        <p:nvSpPr>
          <p:cNvPr id="19" name="Rounded Rectangle 18"/>
          <p:cNvSpPr/>
          <p:nvPr/>
        </p:nvSpPr>
        <p:spPr>
          <a:xfrm>
            <a:off x="9821119" y="279916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Map</a:t>
            </a:r>
          </a:p>
        </p:txBody>
      </p:sp>
      <p:sp>
        <p:nvSpPr>
          <p:cNvPr id="20" name="Rounded Rectangle 19"/>
          <p:cNvSpPr/>
          <p:nvPr/>
        </p:nvSpPr>
        <p:spPr>
          <a:xfrm>
            <a:off x="500865"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OpenGLView</a:t>
            </a:r>
            <a:endParaRPr lang="en-US" dirty="0">
              <a:solidFill>
                <a:schemeClr val="bg1"/>
              </a:solidFill>
              <a:cs typeface="Helvetica Light"/>
            </a:endParaRPr>
          </a:p>
        </p:txBody>
      </p:sp>
      <p:sp>
        <p:nvSpPr>
          <p:cNvPr id="21" name="Rounded Rectangle 20"/>
          <p:cNvSpPr/>
          <p:nvPr/>
        </p:nvSpPr>
        <p:spPr>
          <a:xfrm>
            <a:off x="283092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Picker</a:t>
            </a:r>
          </a:p>
        </p:txBody>
      </p:sp>
      <p:sp>
        <p:nvSpPr>
          <p:cNvPr id="22" name="Rounded Rectangle 21"/>
          <p:cNvSpPr/>
          <p:nvPr/>
        </p:nvSpPr>
        <p:spPr>
          <a:xfrm>
            <a:off x="5160993"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ProgressBar</a:t>
            </a:r>
            <a:endParaRPr lang="en-US" dirty="0">
              <a:solidFill>
                <a:schemeClr val="bg1"/>
              </a:solidFill>
              <a:cs typeface="Helvetica Light"/>
            </a:endParaRPr>
          </a:p>
        </p:txBody>
      </p:sp>
      <p:sp>
        <p:nvSpPr>
          <p:cNvPr id="23" name="Rounded Rectangle 22"/>
          <p:cNvSpPr/>
          <p:nvPr/>
        </p:nvSpPr>
        <p:spPr>
          <a:xfrm>
            <a:off x="7491057"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SearchBar</a:t>
            </a:r>
            <a:endParaRPr lang="en-US" dirty="0">
              <a:solidFill>
                <a:schemeClr val="bg1"/>
              </a:solidFill>
              <a:cs typeface="Helvetica Light"/>
            </a:endParaRPr>
          </a:p>
        </p:txBody>
      </p:sp>
      <p:sp>
        <p:nvSpPr>
          <p:cNvPr id="24" name="Rounded Rectangle 23"/>
          <p:cNvSpPr/>
          <p:nvPr/>
        </p:nvSpPr>
        <p:spPr>
          <a:xfrm>
            <a:off x="9821119" y="3745005"/>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Slider</a:t>
            </a:r>
          </a:p>
        </p:txBody>
      </p:sp>
      <p:sp>
        <p:nvSpPr>
          <p:cNvPr id="25" name="Rounded Rectangle 24"/>
          <p:cNvSpPr/>
          <p:nvPr/>
        </p:nvSpPr>
        <p:spPr>
          <a:xfrm>
            <a:off x="500865"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cs typeface="Helvetica Light"/>
              </a:rPr>
              <a:t>Stepper</a:t>
            </a:r>
          </a:p>
        </p:txBody>
      </p:sp>
      <p:sp>
        <p:nvSpPr>
          <p:cNvPr id="26" name="Rounded Rectangle 25"/>
          <p:cNvSpPr/>
          <p:nvPr/>
        </p:nvSpPr>
        <p:spPr>
          <a:xfrm>
            <a:off x="2830929"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TableView</a:t>
            </a:r>
            <a:endParaRPr lang="en-US" dirty="0">
              <a:solidFill>
                <a:schemeClr val="bg1"/>
              </a:solidFill>
              <a:cs typeface="Helvetica Light"/>
            </a:endParaRPr>
          </a:p>
        </p:txBody>
      </p:sp>
      <p:sp>
        <p:nvSpPr>
          <p:cNvPr id="27" name="Rounded Rectangle 26"/>
          <p:cNvSpPr/>
          <p:nvPr/>
        </p:nvSpPr>
        <p:spPr>
          <a:xfrm>
            <a:off x="5160993" y="469084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TimePicker</a:t>
            </a:r>
            <a:endParaRPr lang="en-US" dirty="0">
              <a:solidFill>
                <a:schemeClr val="bg1"/>
              </a:solidFill>
              <a:cs typeface="Helvetica Light"/>
            </a:endParaRPr>
          </a:p>
        </p:txBody>
      </p:sp>
      <p:sp>
        <p:nvSpPr>
          <p:cNvPr id="28" name="Rounded Rectangle 27"/>
          <p:cNvSpPr/>
          <p:nvPr/>
        </p:nvSpPr>
        <p:spPr>
          <a:xfrm>
            <a:off x="7491057"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WebView</a:t>
            </a:r>
            <a:endParaRPr lang="en-US" dirty="0">
              <a:solidFill>
                <a:schemeClr val="bg1"/>
              </a:solidFill>
              <a:cs typeface="Helvetica Light"/>
            </a:endParaRPr>
          </a:p>
        </p:txBody>
      </p:sp>
      <p:sp>
        <p:nvSpPr>
          <p:cNvPr id="29" name="Rounded Rectangle 28"/>
          <p:cNvSpPr/>
          <p:nvPr/>
        </p:nvSpPr>
        <p:spPr>
          <a:xfrm>
            <a:off x="9821119" y="4698642"/>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EntryCell</a:t>
            </a:r>
            <a:endParaRPr lang="en-US" dirty="0">
              <a:solidFill>
                <a:schemeClr val="bg1"/>
              </a:solidFill>
              <a:cs typeface="Helvetica Light"/>
            </a:endParaRPr>
          </a:p>
        </p:txBody>
      </p:sp>
      <p:sp>
        <p:nvSpPr>
          <p:cNvPr id="30" name="Rounded Rectangle 29"/>
          <p:cNvSpPr/>
          <p:nvPr/>
        </p:nvSpPr>
        <p:spPr>
          <a:xfrm>
            <a:off x="500865"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ImageCell</a:t>
            </a:r>
            <a:endParaRPr lang="en-US" dirty="0">
              <a:solidFill>
                <a:schemeClr val="bg1"/>
              </a:solidFill>
              <a:cs typeface="Helvetica Light"/>
            </a:endParaRPr>
          </a:p>
        </p:txBody>
      </p:sp>
      <p:sp>
        <p:nvSpPr>
          <p:cNvPr id="31" name="Rounded Rectangle 30"/>
          <p:cNvSpPr/>
          <p:nvPr/>
        </p:nvSpPr>
        <p:spPr>
          <a:xfrm>
            <a:off x="2830929"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SwitchCell</a:t>
            </a:r>
            <a:endParaRPr lang="en-US" dirty="0">
              <a:solidFill>
                <a:schemeClr val="bg1"/>
              </a:solidFill>
              <a:cs typeface="Helvetica Light"/>
            </a:endParaRPr>
          </a:p>
        </p:txBody>
      </p:sp>
      <p:sp>
        <p:nvSpPr>
          <p:cNvPr id="32" name="Rounded Rectangle 31"/>
          <p:cNvSpPr/>
          <p:nvPr/>
        </p:nvSpPr>
        <p:spPr>
          <a:xfrm>
            <a:off x="5160993"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TextCell</a:t>
            </a:r>
            <a:endParaRPr lang="en-US" dirty="0">
              <a:solidFill>
                <a:schemeClr val="bg1"/>
              </a:solidFill>
              <a:cs typeface="Helvetica Light"/>
            </a:endParaRPr>
          </a:p>
        </p:txBody>
      </p:sp>
      <p:sp>
        <p:nvSpPr>
          <p:cNvPr id="33" name="Rounded Rectangle 32"/>
          <p:cNvSpPr/>
          <p:nvPr/>
        </p:nvSpPr>
        <p:spPr>
          <a:xfrm>
            <a:off x="7491057" y="5636684"/>
            <a:ext cx="2074387" cy="679578"/>
          </a:xfrm>
          <a:prstGeom prst="roundRect">
            <a:avLst>
              <a:gd name="adj" fmla="val 0"/>
            </a:avLst>
          </a:prstGeom>
          <a:solidFill>
            <a:srgbClr val="008DB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a:solidFill>
                  <a:schemeClr val="bg1"/>
                </a:solidFill>
                <a:cs typeface="Helvetica Light"/>
              </a:rPr>
              <a:t>ViewCell</a:t>
            </a:r>
            <a:endParaRPr lang="en-US" dirty="0">
              <a:solidFill>
                <a:schemeClr val="bg1"/>
              </a:solidFill>
              <a:cs typeface="Helvetica Light"/>
            </a:endParaRPr>
          </a:p>
        </p:txBody>
      </p:sp>
      <p:sp>
        <p:nvSpPr>
          <p:cNvPr id="5" name="Title 4"/>
          <p:cNvSpPr>
            <a:spLocks noGrp="1"/>
          </p:cNvSpPr>
          <p:nvPr>
            <p:ph type="title"/>
          </p:nvPr>
        </p:nvSpPr>
        <p:spPr/>
        <p:txBody>
          <a:bodyPr/>
          <a:lstStyle/>
          <a:p>
            <a:r>
              <a:rPr lang="en-US" dirty="0"/>
              <a:t>Controls</a:t>
            </a:r>
          </a:p>
        </p:txBody>
      </p:sp>
    </p:spTree>
    <p:extLst>
      <p:ext uri="{BB962C8B-B14F-4D97-AF65-F5344CB8AC3E}">
        <p14:creationId xmlns:p14="http://schemas.microsoft.com/office/powerpoint/2010/main" val="10082054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548139" y="294677"/>
            <a:ext cx="11887454" cy="918032"/>
          </a:xfrm>
        </p:spPr>
        <p:txBody>
          <a:bodyPr/>
          <a:lstStyle/>
          <a:p>
            <a:r>
              <a:rPr lang="en-US" dirty="0" err="1">
                <a:solidFill>
                  <a:schemeClr val="bg1"/>
                </a:solidFill>
              </a:rPr>
              <a:t>Xamarin.Forms</a:t>
            </a:r>
            <a:r>
              <a:rPr lang="en-US" dirty="0">
                <a:solidFill>
                  <a:schemeClr val="bg1"/>
                </a:solidFill>
              </a:rPr>
              <a:t> Ecosystem</a:t>
            </a:r>
          </a:p>
        </p:txBody>
      </p:sp>
      <p:grpSp>
        <p:nvGrpSpPr>
          <p:cNvPr id="2" name="Group 1"/>
          <p:cNvGrpSpPr/>
          <p:nvPr/>
        </p:nvGrpSpPr>
        <p:grpSpPr>
          <a:xfrm>
            <a:off x="390949" y="2420605"/>
            <a:ext cx="11656944" cy="3382220"/>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Tree>
    <p:extLst>
      <p:ext uri="{BB962C8B-B14F-4D97-AF65-F5344CB8AC3E}">
        <p14:creationId xmlns:p14="http://schemas.microsoft.com/office/powerpoint/2010/main" val="16138570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0836" y="1212849"/>
            <a:ext cx="11811001" cy="3690509"/>
          </a:xfrm>
        </p:spPr>
        <p:txBody>
          <a:bodyPr>
            <a:normAutofit/>
          </a:bodyPr>
          <a:lstStyle/>
          <a:p>
            <a:pPr marL="349758" indent="-349758">
              <a:buFont typeface="Arial" panose="020B0604020202020204" pitchFamily="34" charset="0"/>
              <a:buChar char="•"/>
            </a:pPr>
            <a:r>
              <a:rPr lang="en-US" sz="2244" dirty="0">
                <a:solidFill>
                  <a:schemeClr val="tx1"/>
                </a:solidFill>
              </a:rPr>
              <a:t>Free Community License</a:t>
            </a:r>
          </a:p>
          <a:p>
            <a:pPr marL="349758" indent="-349758">
              <a:buFont typeface="Arial" panose="020B0604020202020204" pitchFamily="34" charset="0"/>
              <a:buChar char="•"/>
            </a:pPr>
            <a:r>
              <a:rPr lang="en-US" sz="2244" dirty="0">
                <a:solidFill>
                  <a:schemeClr val="tx1"/>
                </a:solidFill>
              </a:rPr>
              <a:t>Stunning data visualization components</a:t>
            </a:r>
          </a:p>
          <a:p>
            <a:pPr marL="349758" indent="-349758">
              <a:buFont typeface="Arial" panose="020B0604020202020204" pitchFamily="34" charset="0"/>
              <a:buChar char="•"/>
            </a:pPr>
            <a:r>
              <a:rPr lang="en-US" sz="2244" dirty="0">
                <a:solidFill>
                  <a:schemeClr val="tx1"/>
                </a:solidFill>
              </a:rPr>
              <a:t>Unique Excel, Word, and PDF manipulations</a:t>
            </a:r>
          </a:p>
          <a:p>
            <a:pPr marL="349758" indent="-349758">
              <a:buFont typeface="Arial" panose="020B0604020202020204" pitchFamily="34" charset="0"/>
              <a:buChar char="•"/>
            </a:pPr>
            <a:r>
              <a:rPr lang="en-US" sz="2244" dirty="0">
                <a:solidFill>
                  <a:schemeClr val="tx1"/>
                </a:solidFill>
              </a:rPr>
              <a:t>Traditional iOS &amp; Android</a:t>
            </a:r>
          </a:p>
          <a:p>
            <a:pPr marL="349758" indent="-349758">
              <a:buFont typeface="Arial" panose="020B0604020202020204" pitchFamily="34" charset="0"/>
              <a:buChar char="•"/>
            </a:pPr>
            <a:r>
              <a:rPr lang="en-US" sz="2244" dirty="0">
                <a:solidFill>
                  <a:schemeClr val="tx1"/>
                </a:solidFill>
              </a:rPr>
              <a:t>Full Xamarin.Forms Support</a:t>
            </a:r>
          </a:p>
          <a:p>
            <a:pPr lvl="2"/>
            <a:r>
              <a:rPr lang="en-US" sz="2244" dirty="0">
                <a:solidFill>
                  <a:schemeClr val="tx1"/>
                </a:solidFill>
              </a:rPr>
              <a:t>iOS, Android, and Windows</a:t>
            </a:r>
          </a:p>
          <a:p>
            <a:pPr lvl="2"/>
            <a:r>
              <a:rPr lang="en-US" sz="2244" dirty="0">
                <a:solidFill>
                  <a:schemeClr val="tx1"/>
                </a:solidFill>
              </a:rPr>
              <a:t>C# or XAML</a:t>
            </a:r>
          </a:p>
          <a:p>
            <a:pPr lvl="2"/>
            <a:r>
              <a:rPr lang="en-US" sz="2244" dirty="0">
                <a:solidFill>
                  <a:schemeClr val="tx1"/>
                </a:solidFill>
              </a:rPr>
              <a:t>Data Binding Support</a:t>
            </a:r>
          </a:p>
          <a:p>
            <a:endParaRPr lang="en-US" sz="3844" b="1" dirty="0">
              <a:solidFill>
                <a:schemeClr val="tx1"/>
              </a:solidFill>
            </a:endParaRPr>
          </a:p>
        </p:txBody>
      </p:sp>
      <p:sp>
        <p:nvSpPr>
          <p:cNvPr id="5" name="Title 4"/>
          <p:cNvSpPr>
            <a:spLocks noGrp="1"/>
          </p:cNvSpPr>
          <p:nvPr>
            <p:ph type="title"/>
          </p:nvPr>
        </p:nvSpPr>
        <p:spPr/>
        <p:txBody>
          <a:bodyPr/>
          <a:lstStyle/>
          <a:p>
            <a:r>
              <a:rPr lang="en-US" dirty="0" err="1"/>
              <a:t>Syncfusion</a:t>
            </a:r>
            <a:r>
              <a:rPr lang="en-US" dirty="0"/>
              <a:t> Essential Studio for Xamarin</a:t>
            </a:r>
          </a:p>
        </p:txBody>
      </p:sp>
      <p:pic>
        <p:nvPicPr>
          <p:cNvPr id="9" name="Picture 8"/>
          <p:cNvPicPr>
            <a:picLocks noChangeAspect="1"/>
          </p:cNvPicPr>
          <p:nvPr/>
        </p:nvPicPr>
        <p:blipFill>
          <a:blip r:embed="rId3"/>
          <a:stretch>
            <a:fillRect/>
          </a:stretch>
        </p:blipFill>
        <p:spPr>
          <a:xfrm>
            <a:off x="8918371" y="1022521"/>
            <a:ext cx="3385155" cy="2307492"/>
          </a:xfrm>
          <a:prstGeom prst="rect">
            <a:avLst/>
          </a:prstGeom>
        </p:spPr>
      </p:pic>
      <p:pic>
        <p:nvPicPr>
          <p:cNvPr id="10" name="Picture 9"/>
          <p:cNvPicPr>
            <a:picLocks noChangeAspect="1"/>
          </p:cNvPicPr>
          <p:nvPr/>
        </p:nvPicPr>
        <p:blipFill>
          <a:blip r:embed="rId4"/>
          <a:stretch>
            <a:fillRect/>
          </a:stretch>
        </p:blipFill>
        <p:spPr>
          <a:xfrm>
            <a:off x="6780482" y="1050463"/>
            <a:ext cx="3369156" cy="229882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10695" y="2331222"/>
            <a:ext cx="3627713" cy="2409274"/>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1741" y="2361350"/>
            <a:ext cx="3674870" cy="2440593"/>
          </a:xfrm>
          <a:prstGeom prst="rect">
            <a:avLst/>
          </a:prstGeom>
        </p:spPr>
      </p:pic>
      <p:pic>
        <p:nvPicPr>
          <p:cNvPr id="17" name="Picture 16"/>
          <p:cNvPicPr>
            <a:picLocks noChangeAspect="1"/>
          </p:cNvPicPr>
          <p:nvPr/>
        </p:nvPicPr>
        <p:blipFill>
          <a:blip r:embed="rId7"/>
          <a:stretch>
            <a:fillRect/>
          </a:stretch>
        </p:blipFill>
        <p:spPr>
          <a:xfrm>
            <a:off x="9223490" y="3749737"/>
            <a:ext cx="2986668" cy="2198513"/>
          </a:xfrm>
          <a:prstGeom prst="rect">
            <a:avLst/>
          </a:prstGeom>
        </p:spPr>
      </p:pic>
      <p:pic>
        <p:nvPicPr>
          <p:cNvPr id="18" name="Picture 17"/>
          <p:cNvPicPr>
            <a:picLocks noChangeAspect="1"/>
          </p:cNvPicPr>
          <p:nvPr/>
        </p:nvPicPr>
        <p:blipFill>
          <a:blip r:embed="rId8"/>
          <a:stretch>
            <a:fillRect/>
          </a:stretch>
        </p:blipFill>
        <p:spPr>
          <a:xfrm>
            <a:off x="5222111" y="3885634"/>
            <a:ext cx="3039395" cy="2173279"/>
          </a:xfrm>
          <a:prstGeom prst="rect">
            <a:avLst/>
          </a:prstGeom>
        </p:spPr>
      </p:pic>
      <p:pic>
        <p:nvPicPr>
          <p:cNvPr id="19" name="Picture 18"/>
          <p:cNvPicPr>
            <a:picLocks noChangeAspect="1"/>
          </p:cNvPicPr>
          <p:nvPr/>
        </p:nvPicPr>
        <p:blipFill>
          <a:blip r:embed="rId9"/>
          <a:stretch>
            <a:fillRect/>
          </a:stretch>
        </p:blipFill>
        <p:spPr>
          <a:xfrm>
            <a:off x="8918371" y="4903359"/>
            <a:ext cx="2955170" cy="2127388"/>
          </a:xfrm>
          <a:prstGeom prst="rect">
            <a:avLst/>
          </a:prstGeom>
        </p:spPr>
      </p:pic>
      <p:pic>
        <p:nvPicPr>
          <p:cNvPr id="20" name="Picture 1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79248" y="4874515"/>
            <a:ext cx="2939123" cy="2120010"/>
          </a:xfrm>
          <a:prstGeom prst="rect">
            <a:avLst/>
          </a:prstGeom>
        </p:spPr>
      </p:pic>
      <p:sp>
        <p:nvSpPr>
          <p:cNvPr id="2" name="Rectangle 1"/>
          <p:cNvSpPr/>
          <p:nvPr/>
        </p:nvSpPr>
        <p:spPr>
          <a:xfrm>
            <a:off x="655637" y="5721748"/>
            <a:ext cx="3754746" cy="369332"/>
          </a:xfrm>
          <a:prstGeom prst="rect">
            <a:avLst/>
          </a:prstGeom>
        </p:spPr>
        <p:txBody>
          <a:bodyPr wrap="none">
            <a:spAutoFit/>
          </a:bodyPr>
          <a:lstStyle/>
          <a:p>
            <a:r>
              <a:rPr lang="en-US" dirty="0"/>
              <a:t>syncfusion.com/products/</a:t>
            </a:r>
            <a:r>
              <a:rPr lang="en-US" dirty="0" err="1"/>
              <a:t>xamarin</a:t>
            </a:r>
            <a:endParaRPr lang="en-US" dirty="0"/>
          </a:p>
        </p:txBody>
      </p:sp>
    </p:spTree>
    <p:extLst>
      <p:ext uri="{BB962C8B-B14F-4D97-AF65-F5344CB8AC3E}">
        <p14:creationId xmlns:p14="http://schemas.microsoft.com/office/powerpoint/2010/main" val="501722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www.w3.org/XML/1998/namespace"/>
    <ds:schemaRef ds:uri="http://purl.org/dc/dcmitype/"/>
    <ds:schemaRef ds:uri="http://schemas.microsoft.com/office/infopath/2007/PartnerControls"/>
    <ds:schemaRef ds:uri="http://schemas.openxmlformats.org/package/2006/metadata/core-properties"/>
    <ds:schemaRef ds:uri="630a2e83-186a-4a0f-ab27-bee8a8096abc"/>
    <ds:schemaRef ds:uri="http://schemas.microsoft.com/office/2006/metadata/properties"/>
    <ds:schemaRef ds:uri="http://purl.org/dc/terms/"/>
    <ds:schemaRef ds:uri="http://purl.org/dc/elements/1.1/"/>
  </ds:schemaRefs>
</ds:datastoreItem>
</file>

<file path=customXml/itemProps2.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21</TotalTime>
  <Words>1535</Words>
  <Application>Microsoft Office PowerPoint</Application>
  <PresentationFormat>Custom</PresentationFormat>
  <Paragraphs>348</Paragraphs>
  <Slides>30</Slides>
  <Notes>30</Notes>
  <HiddenSlides>0</HiddenSlides>
  <MMClips>0</MMClips>
  <ScaleCrop>false</ScaleCrop>
  <HeadingPairs>
    <vt:vector size="6" baseType="variant">
      <vt:variant>
        <vt:lpstr>Fonts Used</vt:lpstr>
      </vt:variant>
      <vt:variant>
        <vt:i4>13</vt:i4>
      </vt:variant>
      <vt:variant>
        <vt:lpstr>Theme</vt:lpstr>
      </vt:variant>
      <vt:variant>
        <vt:i4>4</vt:i4>
      </vt:variant>
      <vt:variant>
        <vt:lpstr>Slide Titles</vt:lpstr>
      </vt:variant>
      <vt:variant>
        <vt:i4>30</vt:i4>
      </vt:variant>
    </vt:vector>
  </HeadingPairs>
  <TitlesOfParts>
    <vt:vector size="47" baseType="lpstr">
      <vt:lpstr>.AppleSystemUIFont</vt:lpstr>
      <vt:lpstr>Arial</vt:lpstr>
      <vt:lpstr>Bookman Old Style</vt:lpstr>
      <vt:lpstr>Calibri</vt:lpstr>
      <vt:lpstr>Consolas</vt:lpstr>
      <vt:lpstr>Helvetica</vt:lpstr>
      <vt:lpstr>Helvetica Light</vt:lpstr>
      <vt:lpstr>Menlo</vt:lpstr>
      <vt:lpstr>Segoe UI</vt:lpstr>
      <vt:lpstr>Segoe UI Light</vt:lpstr>
      <vt:lpstr>Segoe UI Semibold</vt:lpstr>
      <vt:lpstr>Segoe UI Semilight</vt:lpstr>
      <vt:lpstr>Wingdings</vt:lpstr>
      <vt:lpstr>WHITE TEMPLATE</vt:lpstr>
      <vt:lpstr>1_WHITE TEMPLATE</vt:lpstr>
      <vt:lpstr>Custom Design</vt:lpstr>
      <vt:lpstr>5-50111_Build 2017_LIGHT GRAY TEMPLATE</vt:lpstr>
      <vt:lpstr>PowerPoint Presentation</vt:lpstr>
      <vt:lpstr>Cross-Platform Native User Interfaces with Xamarin.Forms</vt:lpstr>
      <vt:lpstr>Meet Xamarin.Forms</vt:lpstr>
      <vt:lpstr>Xamarin + Xamarin.Forms</vt:lpstr>
      <vt:lpstr>What’s included</vt:lpstr>
      <vt:lpstr>Layouts</vt:lpstr>
      <vt:lpstr>Controls</vt:lpstr>
      <vt:lpstr>Xamarin.Forms Ecosystem</vt:lpstr>
      <vt:lpstr>Syncfusion Essential Studio for Xamarin</vt:lpstr>
      <vt:lpstr>PowerPoint Presentation</vt:lpstr>
      <vt:lpstr>PowerPoint Presentation</vt:lpstr>
      <vt:lpstr>Native UI from shared code</vt:lpstr>
      <vt:lpstr>Xamarin.Forms  Demo</vt:lpstr>
      <vt:lpstr>Latest and Greatest  in Xamarin.Forms</vt:lpstr>
      <vt:lpstr>Xamarin.Forms 1 Year of Open Source!</vt:lpstr>
      <vt:lpstr>Community</vt:lpstr>
      <vt:lpstr>Features and Enhancements</vt:lpstr>
      <vt:lpstr>Quality and Performance</vt:lpstr>
      <vt:lpstr>The Future: Xamarin.Forms 3.0</vt:lpstr>
      <vt:lpstr>Xamarin.Forms Embedding</vt:lpstr>
      <vt:lpstr>Embedding</vt:lpstr>
      <vt:lpstr>FlexLayout</vt:lpstr>
      <vt:lpstr>FlexLayout Example</vt:lpstr>
      <vt:lpstr>New Platforms</vt:lpstr>
      <vt:lpstr>PowerPoint Presentation</vt:lpstr>
      <vt:lpstr>One More Thing: Getting Started Faster</vt:lpstr>
      <vt:lpstr>Xamarin Live Player</vt:lpstr>
      <vt:lpstr>Xamarin Live Player Setup</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James Montemagno</cp:lastModifiedBy>
  <cp:revision>11</cp:revision>
  <dcterms:created xsi:type="dcterms:W3CDTF">2017-02-22T22:03:09Z</dcterms:created>
  <dcterms:modified xsi:type="dcterms:W3CDTF">2017-05-26T21:29:40Z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jamont@microsoft.com</vt:lpwstr>
  </property>
  <property fmtid="{D5CDD505-2E9C-101B-9397-08002B2CF9AE}" pid="18" name="MSIP_Label_f42aa342-8706-4288-bd11-ebb85995028c_SetDate">
    <vt:lpwstr>2017-05-26T14:23:21.3022392-07:00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